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8" name="Shape 2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Body Level One…"/>
          <p:cNvSpPr txBox="1"/>
          <p:nvPr>
            <p:ph type="body" sz="quarter" idx="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  <a:lvl2pPr marL="1025769" indent="-390769" algn="ctr">
              <a:spcBef>
                <a:spcPts val="0"/>
              </a:spcBef>
              <a:defRPr i="1" sz="3200"/>
            </a:lvl2pPr>
            <a:lvl3pPr marL="1660769" indent="-390769" algn="ctr">
              <a:spcBef>
                <a:spcPts val="0"/>
              </a:spcBef>
              <a:defRPr i="1" sz="3200"/>
            </a:lvl3pPr>
            <a:lvl4pPr marL="2295769" indent="-390769" algn="ctr">
              <a:spcBef>
                <a:spcPts val="0"/>
              </a:spcBef>
              <a:defRPr i="1" sz="3200"/>
            </a:lvl4pPr>
            <a:lvl5pPr marL="2930769" indent="-390769" algn="ctr">
              <a:spcBef>
                <a:spcPts val="0"/>
              </a:spcBef>
              <a:defRPr i="1"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“Type a quote here.”"/>
          <p:cNvSpPr txBox="1"/>
          <p:nvPr>
            <p:ph type="body" sz="quarter" idx="21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idx="1" hasCustomPrompt="1"/>
          </p:nvPr>
        </p:nvSpPr>
        <p:spPr>
          <a:xfrm>
            <a:off x="1219200" y="3733800"/>
            <a:ext cx="21945600" cy="8763000"/>
          </a:xfrm>
          <a:prstGeom prst="rect">
            <a:avLst/>
          </a:prstGeom>
        </p:spPr>
        <p:txBody>
          <a:bodyPr anchor="t"/>
          <a:lstStyle>
            <a:lvl1pPr marL="6858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3716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20574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27432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3429000" indent="-685800" defTabSz="584200">
              <a:lnSpc>
                <a:spcPct val="80000"/>
              </a:lnSpc>
              <a:spcBef>
                <a:spcPts val="2400"/>
              </a:spcBef>
              <a:buClr>
                <a:srgbClr val="57BEF0"/>
              </a:buClr>
              <a:buSzPct val="250000"/>
              <a:buChar char="-"/>
              <a:defRPr b="1" sz="4200">
                <a:solidFill>
                  <a:srgbClr val="53585F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Slide Title"/>
          <p:cNvSpPr txBox="1"/>
          <p:nvPr>
            <p:ph type="title" hasCustomPrompt="1"/>
          </p:nvPr>
        </p:nvSpPr>
        <p:spPr>
          <a:xfrm>
            <a:off x="1219200" y="1219200"/>
            <a:ext cx="21945600" cy="2298700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80000"/>
              </a:lnSpc>
              <a:defRPr cap="all" spc="-116" sz="11600">
                <a:solidFill>
                  <a:srgbClr val="00BFF3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6" tIns="91436" rIns="91436" bIns="91436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7" indent="-640077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22203058" y="12835873"/>
            <a:ext cx="504542" cy="483905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wo adults wearing outfits with bold, solid colours — green, blue, pink and yellow"/>
          <p:cNvSpPr/>
          <p:nvPr>
            <p:ph type="pic" idx="21"/>
          </p:nvPr>
        </p:nvSpPr>
        <p:spPr>
          <a:xfrm>
            <a:off x="-38100" y="-267936"/>
            <a:ext cx="24472902" cy="1425187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54" name="Body Level One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 anchor="t"/>
          <a:lstStyle>
            <a:lvl1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0" defTabSz="584200">
              <a:lnSpc>
                <a:spcPct val="90000"/>
              </a:lnSpc>
              <a:spcBef>
                <a:spcPts val="0"/>
              </a:spcBef>
              <a:buSzTx/>
              <a:buNone/>
              <a:defRPr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5" name="Presentation Title"/>
          <p:cNvSpPr txBox="1"/>
          <p:nvPr>
            <p:ph type="title" hasCustomPrompt="1"/>
          </p:nvPr>
        </p:nvSpPr>
        <p:spPr>
          <a:xfrm>
            <a:off x="1219200" y="3124200"/>
            <a:ext cx="21945600" cy="5524500"/>
          </a:xfrm>
          <a:prstGeom prst="rect">
            <a:avLst/>
          </a:prstGeom>
        </p:spPr>
        <p:txBody>
          <a:bodyPr anchor="t"/>
          <a:lstStyle>
            <a:lvl1pPr algn="l" defTabSz="584200">
              <a:lnSpc>
                <a:spcPct val="80000"/>
              </a:lnSpc>
              <a:defRPr cap="all" spc="-220" sz="22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pPr/>
            <a:r>
              <a:t>Presentation Title</a:t>
            </a:r>
          </a:p>
        </p:txBody>
      </p:sp>
      <p:sp>
        <p:nvSpPr>
          <p:cNvPr id="156" name="Author and Date"/>
          <p:cNvSpPr txBox="1"/>
          <p:nvPr>
            <p:ph type="body" sz="quarter" idx="22" hasCustomPrompt="1"/>
          </p:nvPr>
        </p:nvSpPr>
        <p:spPr>
          <a:xfrm>
            <a:off x="1219200" y="1917700"/>
            <a:ext cx="21945600" cy="711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Author and Date</a:t>
            </a:r>
          </a:p>
        </p:txBody>
      </p:sp>
      <p:sp>
        <p:nvSpPr>
          <p:cNvPr id="157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87B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Body Level One…"/>
          <p:cNvSpPr txBox="1"/>
          <p:nvPr>
            <p:ph type="body" sz="half" idx="1" hasCustomPrompt="1"/>
          </p:nvPr>
        </p:nvSpPr>
        <p:spPr>
          <a:xfrm>
            <a:off x="1219200" y="4763675"/>
            <a:ext cx="21945600" cy="4192883"/>
          </a:xfrm>
          <a:prstGeom prst="rect">
            <a:avLst/>
          </a:prstGeom>
        </p:spPr>
        <p:txBody>
          <a:bodyPr/>
          <a:lstStyle>
            <a:lvl1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marL="0" indent="0" algn="ctr" defTabSz="584200">
              <a:lnSpc>
                <a:spcPct val="80000"/>
              </a:lnSpc>
              <a:spcBef>
                <a:spcPts val="0"/>
              </a:spcBef>
              <a:buSzTx/>
              <a:buNone/>
              <a:defRPr cap="all" sz="140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65" name="Slide Numb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traight Connector 8"/>
          <p:cNvSpPr/>
          <p:nvPr/>
        </p:nvSpPr>
        <p:spPr>
          <a:xfrm>
            <a:off x="1426463" y="2062002"/>
            <a:ext cx="1957724" cy="5"/>
          </a:xfrm>
          <a:prstGeom prst="line">
            <a:avLst/>
          </a:prstGeom>
          <a:ln w="1524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3" name="Title Text"/>
          <p:cNvSpPr txBox="1"/>
          <p:nvPr>
            <p:ph type="title"/>
          </p:nvPr>
        </p:nvSpPr>
        <p:spPr>
          <a:xfrm>
            <a:off x="1280158" y="2743200"/>
            <a:ext cx="21781860" cy="2194562"/>
          </a:xfrm>
          <a:prstGeom prst="rect">
            <a:avLst/>
          </a:prstGeom>
        </p:spPr>
        <p:txBody>
          <a:bodyPr lIns="91436" tIns="91436" rIns="91436" bIns="91436" anchor="t"/>
          <a:lstStyle>
            <a:lvl1pPr algn="l" defTabSz="1828800">
              <a:defRPr b="1" sz="80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4" name="Body Level One…"/>
          <p:cNvSpPr txBox="1"/>
          <p:nvPr>
            <p:ph type="body" idx="1"/>
          </p:nvPr>
        </p:nvSpPr>
        <p:spPr>
          <a:xfrm>
            <a:off x="1280160" y="5266944"/>
            <a:ext cx="21781857" cy="7132320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  <a:lvl2pPr marL="773176" indent="-5080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2pPr>
            <a:lvl3pPr marL="1074419" indent="-5715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3pPr>
            <a:lvl4pPr marL="1582238" indent="-816427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4pPr>
            <a:lvl5pPr marL="1722989" indent="-653142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latin typeface="Grandview Display"/>
                <a:ea typeface="Grandview Display"/>
                <a:cs typeface="Grandview Display"/>
                <a:sym typeface="Grandview Display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5" name="Slide Number"/>
          <p:cNvSpPr txBox="1"/>
          <p:nvPr>
            <p:ph type="sldNum" sz="quarter" idx="2"/>
          </p:nvPr>
        </p:nvSpPr>
        <p:spPr>
          <a:xfrm>
            <a:off x="22459776" y="12846688"/>
            <a:ext cx="602246" cy="462273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b="1" cap="all" spc="600" sz="1800"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/>
          <p:nvPr>
            <p:ph type="pic" idx="21"/>
          </p:nvPr>
        </p:nvSpPr>
        <p:spPr>
          <a:xfrm>
            <a:off x="3125967" y="-393700"/>
            <a:ext cx="18135603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traight Connector 8"/>
          <p:cNvSpPr/>
          <p:nvPr/>
        </p:nvSpPr>
        <p:spPr>
          <a:xfrm>
            <a:off x="1426463" y="2062002"/>
            <a:ext cx="1957724" cy="5"/>
          </a:xfrm>
          <a:prstGeom prst="line">
            <a:avLst/>
          </a:prstGeom>
          <a:ln w="152400">
            <a:solidFill>
              <a:srgbClr val="1973EB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3" name="Title Text"/>
          <p:cNvSpPr txBox="1"/>
          <p:nvPr>
            <p:ph type="title"/>
          </p:nvPr>
        </p:nvSpPr>
        <p:spPr>
          <a:xfrm>
            <a:off x="1280158" y="2743200"/>
            <a:ext cx="21781860" cy="2194562"/>
          </a:xfrm>
          <a:prstGeom prst="rect">
            <a:avLst/>
          </a:prstGeom>
        </p:spPr>
        <p:txBody>
          <a:bodyPr lIns="91436" tIns="91436" rIns="91436" bIns="91436" anchor="t"/>
          <a:lstStyle>
            <a:lvl1pPr algn="l" defTabSz="1828800">
              <a:defRPr b="1" sz="8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4" name="Body Level One…"/>
          <p:cNvSpPr txBox="1"/>
          <p:nvPr>
            <p:ph type="body" idx="1"/>
          </p:nvPr>
        </p:nvSpPr>
        <p:spPr>
          <a:xfrm>
            <a:off x="1280160" y="5266944"/>
            <a:ext cx="21781857" cy="7132320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  <a:lvl2pPr marL="773176" indent="-5080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2pPr>
            <a:lvl3pPr marL="1074419" indent="-571500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3pPr>
            <a:lvl4pPr marL="1582238" indent="-816427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4pPr>
            <a:lvl5pPr marL="1722989" indent="-653142" defTabSz="1828800">
              <a:lnSpc>
                <a:spcPct val="120000"/>
              </a:lnSpc>
              <a:spcBef>
                <a:spcPts val="2000"/>
              </a:spcBef>
              <a:buSzPct val="87000"/>
              <a:buFont typeface="Arial"/>
              <a:defRPr sz="40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5" name="Slide Number"/>
          <p:cNvSpPr txBox="1"/>
          <p:nvPr>
            <p:ph type="sldNum" sz="quarter" idx="2"/>
          </p:nvPr>
        </p:nvSpPr>
        <p:spPr>
          <a:xfrm>
            <a:off x="22459776" y="12846688"/>
            <a:ext cx="602246" cy="462273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 b="1" cap="all" spc="600" sz="1800">
                <a:solidFill>
                  <a:srgbClr val="FFFFFF"/>
                </a:solidFill>
                <a:latin typeface="Grandview Display"/>
                <a:ea typeface="Grandview Display"/>
                <a:cs typeface="Grandview Display"/>
                <a:sym typeface="Grandview Display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9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0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3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itle Text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6" tIns="91436" rIns="91436" bIns="91436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20" name="Body Level One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91436" rIns="91436" bIns="91436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7" indent="-640077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1" name="Slide Number"/>
          <p:cNvSpPr txBox="1"/>
          <p:nvPr>
            <p:ph type="sldNum" sz="quarter" idx="2"/>
          </p:nvPr>
        </p:nvSpPr>
        <p:spPr>
          <a:xfrm>
            <a:off x="22203058" y="12835873"/>
            <a:ext cx="504542" cy="483905"/>
          </a:xfrm>
          <a:prstGeom prst="rect">
            <a:avLst/>
          </a:prstGeom>
        </p:spPr>
        <p:txBody>
          <a:bodyPr lIns="91436" tIns="91436" rIns="91436" bIns="91436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1"/>
          <p:cNvSpPr txBox="1"/>
          <p:nvPr/>
        </p:nvSpPr>
        <p:spPr>
          <a:xfrm>
            <a:off x="19414489" y="133350"/>
            <a:ext cx="551177" cy="9654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7" tIns="91437" rIns="91437" bIns="91437">
            <a:spAutoFit/>
          </a:bodyPr>
          <a:lstStyle>
            <a:lvl1pPr defTabSz="1828800">
              <a:spcBef>
                <a:spcPts val="0"/>
              </a:spcBef>
              <a:defRPr b="1" sz="56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29" name="Title Text"/>
          <p:cNvSpPr txBox="1"/>
          <p:nvPr>
            <p:ph type="title"/>
          </p:nvPr>
        </p:nvSpPr>
        <p:spPr>
          <a:xfrm>
            <a:off x="4419600" y="1219200"/>
            <a:ext cx="15544800" cy="2286000"/>
          </a:xfrm>
          <a:prstGeom prst="rect">
            <a:avLst/>
          </a:prstGeom>
        </p:spPr>
        <p:txBody>
          <a:bodyPr lIns="91437" tIns="91437" rIns="91437" bIns="91437"/>
          <a:lstStyle>
            <a:lvl1pPr defTabSz="1828800">
              <a:defRPr sz="6400">
                <a:solidFill>
                  <a:srgbClr val="00009C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30" name="Body Level One…"/>
          <p:cNvSpPr txBox="1"/>
          <p:nvPr>
            <p:ph type="body" sz="half" idx="1"/>
          </p:nvPr>
        </p:nvSpPr>
        <p:spPr>
          <a:xfrm>
            <a:off x="4419600" y="3962400"/>
            <a:ext cx="15544800" cy="8229600"/>
          </a:xfrm>
          <a:prstGeom prst="rect">
            <a:avLst/>
          </a:prstGeom>
        </p:spPr>
        <p:txBody>
          <a:bodyPr lIns="91437" tIns="91437" rIns="91437" bIns="91437" anchor="t"/>
          <a:lstStyle>
            <a:lvl1pPr marL="685800" indent="-685800" defTabSz="1828800">
              <a:spcBef>
                <a:spcPts val="1300"/>
              </a:spcBef>
              <a:buSzPct val="100000"/>
              <a:buChar char="»"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072660" indent="-615460" defTabSz="1828800">
              <a:spcBef>
                <a:spcPts val="1300"/>
              </a:spcBef>
              <a:buSzPct val="100000"/>
              <a:buChar char="–"/>
              <a:defRPr sz="5600">
                <a:latin typeface="Arial"/>
                <a:ea typeface="Arial"/>
                <a:cs typeface="Arial"/>
                <a:sym typeface="Arial"/>
              </a:defRPr>
            </a:lvl2pPr>
            <a:lvl3pPr marL="1447800" indent="-533400" defTabSz="1828800">
              <a:spcBef>
                <a:spcPts val="1300"/>
              </a:spcBef>
              <a:buSzPct val="100000"/>
              <a:defRPr sz="5600">
                <a:latin typeface="Arial"/>
                <a:ea typeface="Arial"/>
                <a:cs typeface="Arial"/>
                <a:sym typeface="Arial"/>
              </a:defRPr>
            </a:lvl3pPr>
            <a:lvl4pPr marL="1953490" indent="-581890" defTabSz="1828800">
              <a:spcBef>
                <a:spcPts val="1300"/>
              </a:spcBef>
              <a:buSzPct val="100000"/>
              <a:buChar char="–"/>
              <a:defRPr sz="5600">
                <a:latin typeface="Arial"/>
                <a:ea typeface="Arial"/>
                <a:cs typeface="Arial"/>
                <a:sym typeface="Arial"/>
              </a:defRPr>
            </a:lvl4pPr>
            <a:lvl5pPr marL="2628900" indent="-800100" defTabSz="1828800">
              <a:spcBef>
                <a:spcPts val="1300"/>
              </a:spcBef>
              <a:buSzPct val="100000"/>
              <a:buChar char="»"/>
              <a:defRPr sz="56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1" name="Slide Number"/>
          <p:cNvSpPr txBox="1"/>
          <p:nvPr>
            <p:ph type="sldNum" sz="quarter" idx="2"/>
          </p:nvPr>
        </p:nvSpPr>
        <p:spPr>
          <a:xfrm>
            <a:off x="19265354" y="12496800"/>
            <a:ext cx="699047" cy="696243"/>
          </a:xfrm>
          <a:prstGeom prst="rect">
            <a:avLst/>
          </a:prstGeom>
        </p:spPr>
        <p:txBody>
          <a:bodyPr lIns="88900" tIns="88900" rIns="88900" bIns="88900"/>
          <a:lstStyle>
            <a:lvl1pPr algn="r" defTabSz="1828800">
              <a:spcBef>
                <a:spcPts val="2100"/>
              </a:spcBef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9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76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39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5031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666153" marR="0" indent="-586153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mailto:iod@warszawa.so.gov.pl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Freeform 2"/>
          <p:cNvSpPr/>
          <p:nvPr/>
        </p:nvSpPr>
        <p:spPr>
          <a:xfrm>
            <a:off x="23243483" y="1431509"/>
            <a:ext cx="3084271" cy="308427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1" name="Freeform 3"/>
          <p:cNvSpPr/>
          <p:nvPr/>
        </p:nvSpPr>
        <p:spPr>
          <a:xfrm>
            <a:off x="-1301739" y="11815105"/>
            <a:ext cx="3449397" cy="34493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2" name="Freeform 4"/>
          <p:cNvSpPr/>
          <p:nvPr/>
        </p:nvSpPr>
        <p:spPr>
          <a:xfrm>
            <a:off x="11599442" y="11709457"/>
            <a:ext cx="1561832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3" name="Freeform 5"/>
          <p:cNvSpPr/>
          <p:nvPr/>
        </p:nvSpPr>
        <p:spPr>
          <a:xfrm>
            <a:off x="19580226" y="11446805"/>
            <a:ext cx="5580319" cy="55803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4" name="Freeform 7"/>
          <p:cNvSpPr/>
          <p:nvPr/>
        </p:nvSpPr>
        <p:spPr>
          <a:xfrm>
            <a:off x="-2" y="-2"/>
            <a:ext cx="24384000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5" name="Freeform 9"/>
          <p:cNvSpPr/>
          <p:nvPr/>
        </p:nvSpPr>
        <p:spPr>
          <a:xfrm>
            <a:off x="616202" y="2255521"/>
            <a:ext cx="9442199" cy="977621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46" name="TextBox 12"/>
          <p:cNvSpPr txBox="1"/>
          <p:nvPr/>
        </p:nvSpPr>
        <p:spPr>
          <a:xfrm>
            <a:off x="10108334" y="2817298"/>
            <a:ext cx="13905074" cy="7019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90" sz="90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Jak pracować bezpiecznie w świecie pełnym cyberataków, wycieków danych i narzędzi AI</a:t>
            </a:r>
          </a:p>
        </p:txBody>
      </p:sp>
      <p:sp>
        <p:nvSpPr>
          <p:cNvPr id="247" name="Freeform 17"/>
          <p:cNvSpPr/>
          <p:nvPr/>
        </p:nvSpPr>
        <p:spPr>
          <a:xfrm>
            <a:off x="1112494" y="2973646"/>
            <a:ext cx="1035164" cy="1035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zy mediator powinien zawierać umowę  o przetwarzanie danych osobowych?"/>
          <p:cNvSpPr txBox="1"/>
          <p:nvPr/>
        </p:nvSpPr>
        <p:spPr>
          <a:xfrm>
            <a:off x="2957780" y="239519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Czy </a:t>
            </a:r>
            <a:r>
              <a:t>to są</a:t>
            </a:r>
            <a:r>
              <a:t> dan</a:t>
            </a:r>
            <a:r>
              <a:t>e</a:t>
            </a:r>
            <a:r>
              <a:t> osobow</a:t>
            </a:r>
            <a:r>
              <a:t>e</a:t>
            </a:r>
            <a:r>
              <a:t>?</a:t>
            </a:r>
          </a:p>
        </p:txBody>
      </p:sp>
      <p:sp>
        <p:nvSpPr>
          <p:cNvPr id="317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9293325" y="5586713"/>
            <a:ext cx="18270565" cy="2635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81011203245</a:t>
            </a:r>
          </a:p>
        </p:txBody>
      </p:sp>
      <p:sp>
        <p:nvSpPr>
          <p:cNvPr id="318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9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20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321" name="Obraz 1" descr="Obraz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425304" y="7404041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Obraz 7" descr="Obraz 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359315" y="7888716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Obraz 9" descr="Obraz 9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125491" y="7054643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Obraz 10" descr="Obraz 10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1222652" y="8023990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Obraz 11" descr="Obraz 11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3319813" y="7054643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Obraz 12" descr="Obraz 12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5416973" y="7888716"/>
            <a:ext cx="969349" cy="969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Obraz 13" descr="Obraz 13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8872326" y="9992948"/>
            <a:ext cx="5416835" cy="2704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zy mediator powinien zawierać umowę  o przetwarzanie danych osobowych?"/>
          <p:cNvSpPr txBox="1"/>
          <p:nvPr/>
        </p:nvSpPr>
        <p:spPr>
          <a:xfrm>
            <a:off x="2957780" y="239519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</a:t>
            </a:r>
          </a:p>
        </p:txBody>
      </p:sp>
      <p:sp>
        <p:nvSpPr>
          <p:cNvPr id="330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487031" y="4062023"/>
            <a:ext cx="23637352" cy="6857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buSzPct val="100000"/>
              <a:buChar char="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dotyczą osoby fizycznej</a:t>
            </a:r>
          </a:p>
          <a:p>
            <a:pPr marL="985837" indent="-528637">
              <a:lnSpc>
                <a:spcPct val="150000"/>
              </a:lnSpc>
              <a:spcBef>
                <a:spcPts val="600"/>
              </a:spcBef>
              <a:buSzPct val="100000"/>
              <a:buFont typeface="Arial"/>
              <a:buChar char="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ochrona od narodzin aż do śmierci – dzieci też mają dane osobowe!</a:t>
            </a:r>
          </a:p>
          <a:p>
            <a:pPr marL="985837" indent="-528637">
              <a:lnSpc>
                <a:spcPct val="150000"/>
              </a:lnSpc>
              <a:spcBef>
                <a:spcPts val="600"/>
              </a:spcBef>
              <a:buSzPct val="100000"/>
              <a:buFont typeface="Arial"/>
              <a:buChar char="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osoby prawne nie mają danych osobowych</a:t>
            </a:r>
          </a:p>
          <a:p>
            <a:pPr marL="985837" indent="-528637">
              <a:lnSpc>
                <a:spcPct val="150000"/>
              </a:lnSpc>
              <a:spcBef>
                <a:spcPts val="600"/>
              </a:spcBef>
              <a:buSzPct val="100000"/>
              <a:buFont typeface="Arial"/>
              <a:buChar char="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jednoosobowi przedsiębiorcy mają dane osobowe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SzPct val="100000"/>
              <a:buChar char="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dotyczą osoby zidentyfikowanej</a:t>
            </a:r>
          </a:p>
          <a:p>
            <a:pPr marL="896937" indent="-449262">
              <a:lnSpc>
                <a:spcPct val="150000"/>
              </a:lnSpc>
              <a:spcBef>
                <a:spcPts val="600"/>
              </a:spcBef>
              <a:buSzPct val="100000"/>
              <a:buFont typeface="Arial"/>
              <a:buChar char="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osoba zidentyfikowana – taka, której tożsamość znamy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SzPct val="100000"/>
              <a:buChar char="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dotyczą osoby możliwej do zidentyfikowania</a:t>
            </a:r>
          </a:p>
          <a:p>
            <a:pPr marL="896937" indent="-449262">
              <a:lnSpc>
                <a:spcPct val="150000"/>
              </a:lnSpc>
              <a:spcBef>
                <a:spcPts val="600"/>
              </a:spcBef>
              <a:buSzPct val="100000"/>
              <a:buFont typeface="Arial"/>
              <a:buChar char="•"/>
              <a:defRPr sz="36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osoba możliwa do zidentyfikowania – taka, której tożsamość możemy ustalić </a:t>
            </a:r>
          </a:p>
        </p:txBody>
      </p:sp>
      <p:sp>
        <p:nvSpPr>
          <p:cNvPr id="331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2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3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Szczególne kategorie danych osobowych (art. 9 ust. 1 RODO)</a:t>
            </a:r>
          </a:p>
        </p:txBody>
      </p:sp>
      <p:sp>
        <p:nvSpPr>
          <p:cNvPr id="336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155655" y="4547491"/>
            <a:ext cx="18270564" cy="9098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ujawniające pochodzenie rasowe lub etniczne, poglądy polityczne, przekonania religijne lub światopoglądowe, dotyczące przynależności do związków zawodowych oraz dane genetyczne, dane biometryczne przetwarzane w celu jednoznacznego zidentyfikowania osoby fizycznej lub dane dotyczące zdrowia, seksualności lub orientacji seksualnej tej osoby.</a:t>
            </a:r>
          </a:p>
        </p:txBody>
      </p:sp>
      <p:sp>
        <p:nvSpPr>
          <p:cNvPr id="337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8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39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Czy mediator powinien zawierać umowę  o przetwarzanie danych osobowych?"/>
          <p:cNvSpPr txBox="1"/>
          <p:nvPr/>
        </p:nvSpPr>
        <p:spPr>
          <a:xfrm>
            <a:off x="2957780" y="239519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Art. 10 RODO</a:t>
            </a:r>
          </a:p>
        </p:txBody>
      </p:sp>
      <p:sp>
        <p:nvSpPr>
          <p:cNvPr id="342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155655" y="4360893"/>
            <a:ext cx="18270564" cy="614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Przetwarzania danych osobowych dotyczących wyroków skazujących oraz naruszeń prawa lub powiązanych środków bezpieczeństwa na podstawie art. 6 ust. 1 RODO wolno dokonywać wyłącznie pod nadzorem władz publicznych lub jeżeli przetwarzanie jest dozwolone prawem Unii lub prawem państwa członkowskiego przewidującymi odpowiednie zabezpieczenia praw i wolności osób, których dane dotyczą. Wszelkie kompletne rejestry wyroków skazujących są prowadzone wyłącznie pod nadzorem władz publicznych. </a:t>
            </a:r>
          </a:p>
        </p:txBody>
      </p:sp>
      <p:sp>
        <p:nvSpPr>
          <p:cNvPr id="343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4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45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zy mediator powinien zawierać umowę  o przetwarzanie danych osobowych?"/>
          <p:cNvSpPr txBox="1"/>
          <p:nvPr/>
        </p:nvSpPr>
        <p:spPr>
          <a:xfrm>
            <a:off x="2957780" y="953749"/>
            <a:ext cx="18468440" cy="4025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danych osobowych </a:t>
            </a:r>
            <a:br/>
            <a:r>
              <a:t>(art. 4 pkt 2 RODO)</a:t>
            </a:r>
          </a:p>
        </p:txBody>
      </p:sp>
      <p:sp>
        <p:nvSpPr>
          <p:cNvPr id="348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155655" y="4360893"/>
            <a:ext cx="18270564" cy="614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Operacja lub zestaw operacji wykonywanych na danych osobowych lub zestawach danych osobowych w sposób zautomatyzowany lub niezautomatyzowany, taką jak: zbieranie, utrwalanie, organizowanie, porządkowanie, przechowywanie, adaptowanie lub modyfikowanie, pobieranie, przeglądanie, wykorzystywanie, ujawnianie poprzez przesłanie, rozpowszechnianie lub innego rodzaju udostępnianie, dopasowywanie lub łączenie, ograniczanie, usuwanie lub niszczenie.</a:t>
            </a:r>
          </a:p>
        </p:txBody>
      </p:sp>
      <p:sp>
        <p:nvSpPr>
          <p:cNvPr id="349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0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1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Czy mediator powinien zawierać umowę  o przetwarzanie danych osobowych?"/>
          <p:cNvSpPr txBox="1"/>
          <p:nvPr/>
        </p:nvSpPr>
        <p:spPr>
          <a:xfrm>
            <a:off x="2957780" y="1487149"/>
            <a:ext cx="18468440" cy="2959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Administrator</a:t>
            </a:r>
          </a:p>
        </p:txBody>
      </p:sp>
      <p:sp>
        <p:nvSpPr>
          <p:cNvPr id="354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2814996" y="3756701"/>
            <a:ext cx="18270564" cy="5233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osoba fizyczna lub prawna, organ publiczny, jednostka lub inny podmiot, który samodzielnie lub wspólnie z innymi ustala cele i sposoby przetwarzania danych osobowych; jeżeli cele i sposoby takiego przetwarzania są określone w prawie Unii lub w prawie państwa członkowskiego, to również w prawie Unii lub w prawie państwa członkowskiego może zostać wyznaczony administrator lub mogą zostać określone konkretne kryteria jego wyznaczania.</a:t>
            </a:r>
          </a:p>
        </p:txBody>
      </p:sp>
      <p:sp>
        <p:nvSpPr>
          <p:cNvPr id="355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6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57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358" name="Obraz 1" descr="Obraz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18493" y="9885301"/>
            <a:ext cx="4722938" cy="3148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zy mediator powinien zawierać umowę  o przetwarzanie danych osobowych?"/>
          <p:cNvSpPr txBox="1"/>
          <p:nvPr/>
        </p:nvSpPr>
        <p:spPr>
          <a:xfrm>
            <a:off x="2957780" y="1487149"/>
            <a:ext cx="18468440" cy="29590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Administrator</a:t>
            </a:r>
          </a:p>
        </p:txBody>
      </p:sp>
      <p:sp>
        <p:nvSpPr>
          <p:cNvPr id="361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155655" y="3445062"/>
            <a:ext cx="18270564" cy="81076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„Za prawidłowe stosowanie przepisów RODO – w tym bezpieczeństwo przetwarzania – odpowiadają przede wszystkim administratorzy, czyli podmioty, które decydują „po co” i „jak” będą podejmowane działania z użyciem danych osobowych. W niektórych przypadkach cele i sposoby przetwarzania oraz fakt bycia administratorem wyznaczane są w przepisach prawa, np. w ustawie”.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>
              <a:lnSpc>
                <a:spcPct val="150000"/>
              </a:lnSpc>
              <a:spcBef>
                <a:spcPts val="600"/>
              </a:spcBef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„Status administratora nie jest kwestią umowną. Nawet jeżeli strony określą w umowie, który podmiot jest administratorem, ostatecznie jest nim ten, kto faktycznie określa cele i sposoby przetwarzania”.</a:t>
            </a:r>
          </a:p>
        </p:txBody>
      </p:sp>
      <p:sp>
        <p:nvSpPr>
          <p:cNvPr id="362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3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4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Zasady dotyczące przetwarzania danych osobowych (art. 5 ust. 1 RODO)</a:t>
            </a:r>
          </a:p>
        </p:txBody>
      </p:sp>
      <p:sp>
        <p:nvSpPr>
          <p:cNvPr id="367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5524958" y="5211226"/>
            <a:ext cx="18270565" cy="6376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zgodność z prawem, rzetelność i przejrzystość;</a:t>
            </a:r>
          </a:p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ograniczenie celu;</a:t>
            </a:r>
          </a:p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minimalizacja danych;</a:t>
            </a:r>
          </a:p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prawidłowość;</a:t>
            </a:r>
          </a:p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ograniczenie przechowywania;</a:t>
            </a:r>
          </a:p>
          <a:p>
            <a:pPr marL="571500" indent="-571500">
              <a:lnSpc>
                <a:spcPct val="150000"/>
              </a:lnSpc>
              <a:spcBef>
                <a:spcPts val="1800"/>
              </a:spcBef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integralność i poufność.</a:t>
            </a:r>
          </a:p>
        </p:txBody>
      </p:sp>
      <p:sp>
        <p:nvSpPr>
          <p:cNvPr id="368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69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0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zgodność z prawem, rzetelność i przejrzystość (art. 5 ust. 1 lit. a RODO)</a:t>
            </a:r>
          </a:p>
        </p:txBody>
      </p:sp>
      <p:sp>
        <p:nvSpPr>
          <p:cNvPr id="373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4479887" y="5798952"/>
            <a:ext cx="18270564" cy="2511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Dane osobowe muszą być przetwarzane zgodnie </a:t>
            </a:r>
            <a:br/>
            <a:r>
              <a:t>z prawem, rzetelnie i w sposób przejrzysty dla osoby, </a:t>
            </a:r>
            <a:br/>
            <a:r>
              <a:t>której dane dotyczą </a:t>
            </a:r>
          </a:p>
        </p:txBody>
      </p:sp>
      <p:sp>
        <p:nvSpPr>
          <p:cNvPr id="374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5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76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zy mediator powinien zawierać umowę  o przetwarzanie danych osobowych?"/>
          <p:cNvSpPr txBox="1"/>
          <p:nvPr/>
        </p:nvSpPr>
        <p:spPr>
          <a:xfrm>
            <a:off x="2957780" y="795000"/>
            <a:ext cx="18468440" cy="43433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jest zgodne z prawem wyłącznie gdy spełniony jest co najmniej jeden z poniższych warunków </a:t>
            </a:r>
            <a:br/>
          </a:p>
        </p:txBody>
      </p:sp>
      <p:sp>
        <p:nvSpPr>
          <p:cNvPr id="379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798568" y="4800346"/>
            <a:ext cx="18270565" cy="67320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>
              <a:lnSpc>
                <a:spcPct val="150000"/>
              </a:lnSpc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jest niezbędne do wykonania umowy, której stroną jest osoba, której dane dotyczą lub do podjęcia działań na żądanie osoby, której dane dotyczą, przed zawarciem umowy (art. 6 ust 1 lit. b RODO)</a:t>
            </a:r>
          </a:p>
          <a:p>
            <a:pPr marL="571500" indent="-571500">
              <a:lnSpc>
                <a:spcPct val="150000"/>
              </a:lnSpc>
              <a:buSzPct val="100000"/>
              <a:buChar char="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jest niezbędne do wypełnienia obowiązku prawnego ciążącego na administratorze (art. 6 ust 1 lit. c RODO)</a:t>
            </a:r>
          </a:p>
        </p:txBody>
      </p:sp>
      <p:sp>
        <p:nvSpPr>
          <p:cNvPr id="380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1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2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Freeform 2"/>
          <p:cNvSpPr/>
          <p:nvPr/>
        </p:nvSpPr>
        <p:spPr>
          <a:xfrm>
            <a:off x="23243483" y="1431509"/>
            <a:ext cx="3084271" cy="308427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0" name="Freeform 3"/>
          <p:cNvSpPr/>
          <p:nvPr/>
        </p:nvSpPr>
        <p:spPr>
          <a:xfrm>
            <a:off x="-1301739" y="11815105"/>
            <a:ext cx="3449397" cy="34493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1" name="Freeform 4"/>
          <p:cNvSpPr/>
          <p:nvPr/>
        </p:nvSpPr>
        <p:spPr>
          <a:xfrm>
            <a:off x="19055959" y="897619"/>
            <a:ext cx="1561832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2" name="Freeform 5"/>
          <p:cNvSpPr/>
          <p:nvPr/>
        </p:nvSpPr>
        <p:spPr>
          <a:xfrm>
            <a:off x="19580226" y="11446805"/>
            <a:ext cx="5580319" cy="55803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3" name="Freeform 7"/>
          <p:cNvSpPr/>
          <p:nvPr/>
        </p:nvSpPr>
        <p:spPr>
          <a:xfrm>
            <a:off x="-2" y="-2"/>
            <a:ext cx="24384000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4" name="Freeform 9"/>
          <p:cNvSpPr/>
          <p:nvPr/>
        </p:nvSpPr>
        <p:spPr>
          <a:xfrm>
            <a:off x="-2445307" y="8794905"/>
            <a:ext cx="5736533" cy="646270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5" name="TextBox 12"/>
          <p:cNvSpPr txBox="1"/>
          <p:nvPr/>
        </p:nvSpPr>
        <p:spPr>
          <a:xfrm>
            <a:off x="4969209" y="897619"/>
            <a:ext cx="22350843" cy="1793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256" name="Freeform 17"/>
          <p:cNvSpPr/>
          <p:nvPr/>
        </p:nvSpPr>
        <p:spPr>
          <a:xfrm>
            <a:off x="122397" y="5943934"/>
            <a:ext cx="1035164" cy="1035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57" name="Art.  183(4). [Tajemnica mediacji] KPC…"/>
          <p:cNvSpPr txBox="1"/>
          <p:nvPr/>
        </p:nvSpPr>
        <p:spPr>
          <a:xfrm>
            <a:off x="2521114" y="3777909"/>
            <a:ext cx="19710180" cy="90140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4400">
                <a:latin typeface="+mj-lt"/>
                <a:ea typeface="+mj-ea"/>
                <a:cs typeface="+mj-cs"/>
                <a:sym typeface="Helvetica Neue"/>
              </a:defRPr>
            </a:pPr>
            <a:r>
              <a:t>Art.  183(4). [Tajemnica mediacji] KPC</a:t>
            </a:r>
          </a:p>
          <a:p>
            <a:pPr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 1.</a:t>
            </a:r>
            <a:r>
              <a:rPr b="1"/>
              <a:t> Postępowanie mediacyjne nie jest jawne.</a:t>
            </a:r>
            <a:endParaRPr b="1"/>
          </a:p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2. Mediator, strony i inne osoby biorące udział w postępowaniu mediacyjnym </a:t>
            </a:r>
            <a:r>
              <a:rPr b="1"/>
              <a:t>są obowiązane zachować w tajemnicy fakty,</a:t>
            </a:r>
            <a:r>
              <a:t> o których dowiedziały się w związku z prowadzeniem mediacji. Strony mogą zwolnić mediatora i inne osoby biorące udział w postępowaniu mediacyjnym z tego obowiązku.</a:t>
            </a:r>
          </a:p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 3. Bezskuteczne jest powoływanie się w toku postępowania przed sądem lub sądem polubownym na propozycje ugodowe, propozycje wzajemnych ustępstw lub inne oświadczenia składane w postępowaniu mediacyjnym.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zy mediator powinien zawierać umowę  o przetwarzanie danych osobowych?"/>
          <p:cNvSpPr txBox="1"/>
          <p:nvPr/>
        </p:nvSpPr>
        <p:spPr>
          <a:xfrm>
            <a:off x="2957780" y="1328400"/>
            <a:ext cx="18468440" cy="327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szczególnych kategorii danych osobowych </a:t>
            </a:r>
            <a:br/>
          </a:p>
        </p:txBody>
      </p:sp>
      <p:sp>
        <p:nvSpPr>
          <p:cNvPr id="385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619274" y="5751544"/>
            <a:ext cx="18270565" cy="2511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przetwarzanie jest niezbędne do ustalenia, dochodzenia lub obrony roszczeń lub w ramach sprawowania wymiaru sprawiedliwości przez sądy </a:t>
            </a:r>
            <a:br/>
            <a:r>
              <a:t>(art. 9 ust. 2 lit. f RODO); </a:t>
            </a:r>
          </a:p>
        </p:txBody>
      </p:sp>
      <p:sp>
        <p:nvSpPr>
          <p:cNvPr id="386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7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88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ograniczenie celu</a:t>
            </a:r>
            <a:br/>
            <a:r>
              <a:t>(art. 5 ust. 1 lit. b RODO)</a:t>
            </a:r>
          </a:p>
        </p:txBody>
      </p:sp>
      <p:sp>
        <p:nvSpPr>
          <p:cNvPr id="391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487032" y="4706962"/>
            <a:ext cx="18270565" cy="5233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Dane osobowe muszą być zbierane w konkretnych, wyraźnych </a:t>
            </a:r>
            <a:br/>
            <a:r>
              <a:t>i prawnie uzasadnionych celach i nieprzetwarzane dalej </a:t>
            </a:r>
            <a:br/>
            <a:r>
              <a:t>w sposób niezgodny z tymi celami; dalsze przetwarzanie do celów archiwalnych w interesie publicznym, do celów badań naukowych lub historycznych lub do celów statystycznych nie jest uznawane w myśl art. 89 ust. 1 RODO za niezgodne z pierwotnymi celami </a:t>
            </a:r>
          </a:p>
        </p:txBody>
      </p:sp>
      <p:sp>
        <p:nvSpPr>
          <p:cNvPr id="392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3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4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minimalizacja danych</a:t>
            </a:r>
            <a:br/>
            <a:r>
              <a:t>(art. 5 ust. 1 lit. c RODO)</a:t>
            </a:r>
          </a:p>
        </p:txBody>
      </p:sp>
      <p:sp>
        <p:nvSpPr>
          <p:cNvPr id="397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809762" y="6718169"/>
            <a:ext cx="18270564" cy="160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muszą być adekwatne, stosowne oraz ograniczone do tego, co niezbędne do celów, w których są przetwarzane </a:t>
            </a:r>
          </a:p>
        </p:txBody>
      </p:sp>
      <p:sp>
        <p:nvSpPr>
          <p:cNvPr id="398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99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0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prawidłowość</a:t>
            </a:r>
            <a:br/>
            <a:r>
              <a:t>(art. 5 ust. 1 lit. d RODO)</a:t>
            </a:r>
          </a:p>
        </p:txBody>
      </p:sp>
      <p:sp>
        <p:nvSpPr>
          <p:cNvPr id="403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809762" y="5810881"/>
            <a:ext cx="18270564" cy="341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Dane osobowe muszą być prawidłowe i w razie potrzeby uaktualniane; należy podjąć wszelkie rozsądne działania, aby dane osobowe, które są nieprawidłowe w świetle celów ich przetwarzania, zostały niezwłocznie usunięte </a:t>
            </a:r>
            <a:br/>
            <a:r>
              <a:t>lub sprostowane </a:t>
            </a:r>
          </a:p>
        </p:txBody>
      </p:sp>
      <p:sp>
        <p:nvSpPr>
          <p:cNvPr id="404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5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06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ograniczenie przechowywania</a:t>
            </a:r>
            <a:br/>
            <a:r>
              <a:t>(art. 5 ust. 1 lit. e RODO)</a:t>
            </a:r>
          </a:p>
        </p:txBody>
      </p:sp>
      <p:sp>
        <p:nvSpPr>
          <p:cNvPr id="409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4479887" y="4891665"/>
            <a:ext cx="18270564" cy="4326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muszą być przetwarzane w sposób zapewniający odpowiednie bezpieczeństwo danych osobowych, w tym ochronę przed niedozwolonym lub niezgodnym z prawem przetwarzaniem oraz przypadkową utratą, zniszczeniem lub uszkodzeniem, za pomocą odpowiednich środków technicznych lub organizacyjnych </a:t>
            </a:r>
          </a:p>
        </p:txBody>
      </p:sp>
      <p:sp>
        <p:nvSpPr>
          <p:cNvPr id="410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1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2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zy mediator powinien zawierać umowę  o przetwarzanie danych osobowych?"/>
          <p:cNvSpPr txBox="1"/>
          <p:nvPr/>
        </p:nvSpPr>
        <p:spPr>
          <a:xfrm>
            <a:off x="2957780" y="1861800"/>
            <a:ext cx="18468440" cy="2209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integralność i poufność </a:t>
            </a:r>
            <a:br/>
            <a:r>
              <a:t>(art. 5 ust. 1 lit. f RODO)</a:t>
            </a:r>
          </a:p>
        </p:txBody>
      </p:sp>
      <p:sp>
        <p:nvSpPr>
          <p:cNvPr id="415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4479887" y="4891665"/>
            <a:ext cx="18270564" cy="4326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muszą być przetwarzane w sposób zapewniający odpowiednie bezpieczeństwo danych osobowych, w tym ochronę przed niedozwolonym lub niezgodnym z prawem przetwarzaniem oraz przypadkową utratą, zniszczeniem lub uszkodzeniem, za pomocą odpowiednich środków technicznych lub organizacyjnych </a:t>
            </a:r>
          </a:p>
        </p:txBody>
      </p:sp>
      <p:sp>
        <p:nvSpPr>
          <p:cNvPr id="416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7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18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Jak długo mediator może przechowywać dane osobowe?"/>
          <p:cNvSpPr txBox="1"/>
          <p:nvPr/>
        </p:nvSpPr>
        <p:spPr>
          <a:xfrm>
            <a:off x="2125540" y="2330408"/>
            <a:ext cx="21226284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Naruszenie ochrony danych osobowych  </a:t>
            </a:r>
          </a:p>
        </p:txBody>
      </p:sp>
      <p:sp>
        <p:nvSpPr>
          <p:cNvPr id="421" name="Zgodnie z art. 6 ust. 1 lit. E RODO- dane winny być przechowywane przez  okres nie dłuższy, niż jest to niezbędne do celów, w których dane są  przetwarzane. Nie dotyczy to przechowywania danych w celach archiwalnych, naukowych, statystycznych, zastrzegaj"/>
          <p:cNvSpPr txBox="1"/>
          <p:nvPr/>
        </p:nvSpPr>
        <p:spPr>
          <a:xfrm>
            <a:off x="1104166" y="4703730"/>
            <a:ext cx="22691357" cy="51176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naruszenie bezpieczeństwa prowadzące do przypadkowego lub niezgodnego </a:t>
            </a:r>
            <a:br/>
            <a:r>
              <a:t>z prawem zniszczenia, utracenia, zmodyfikowania, nieuprawnionego ujawnienia lub nieuprawnionego dostępu do danych osobowych przesyłanych, przechowywanych lub w inny sposób przetwarzanych</a:t>
            </a:r>
            <a:br/>
          </a:p>
        </p:txBody>
      </p:sp>
      <p:sp>
        <p:nvSpPr>
          <p:cNvPr id="422" name="Freeform 9"/>
          <p:cNvSpPr/>
          <p:nvPr/>
        </p:nvSpPr>
        <p:spPr>
          <a:xfrm>
            <a:off x="19779594" y="9457621"/>
            <a:ext cx="3445586" cy="403468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3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24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425" name="Obraz 3" descr="Obraz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897034" y="9457621"/>
            <a:ext cx="3684330" cy="31677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Czy mediator powinien zawierać umowę  o przetwarzanie danych osobowych?"/>
          <p:cNvSpPr txBox="1"/>
          <p:nvPr/>
        </p:nvSpPr>
        <p:spPr>
          <a:xfrm>
            <a:off x="2957780" y="239519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Odpowiedzialność za naruszenie RODO</a:t>
            </a:r>
          </a:p>
        </p:txBody>
      </p:sp>
      <p:sp>
        <p:nvSpPr>
          <p:cNvPr id="428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286973" y="5067853"/>
            <a:ext cx="18270564" cy="4461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85800" indent="-685800">
              <a:lnSpc>
                <a:spcPct val="150000"/>
              </a:lnSpc>
              <a:buSzPct val="100000"/>
              <a:buChar char="➢"/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UODO</a:t>
            </a:r>
          </a:p>
          <a:p>
            <a:pPr marL="685800" indent="-685800">
              <a:lnSpc>
                <a:spcPct val="150000"/>
              </a:lnSpc>
              <a:buSzPct val="100000"/>
              <a:buChar char="➢"/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odpowiedzialność karna</a:t>
            </a:r>
          </a:p>
          <a:p>
            <a:pPr marL="685800" indent="-685800">
              <a:lnSpc>
                <a:spcPct val="150000"/>
              </a:lnSpc>
              <a:buSzPct val="100000"/>
              <a:buChar char="➢"/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pozwy cywilne</a:t>
            </a:r>
          </a:p>
        </p:txBody>
      </p:sp>
      <p:sp>
        <p:nvSpPr>
          <p:cNvPr id="429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30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31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Czy mediator powinien zawierać umowę  o przetwarzanie danych osobowych?"/>
          <p:cNvSpPr txBox="1"/>
          <p:nvPr/>
        </p:nvSpPr>
        <p:spPr>
          <a:xfrm>
            <a:off x="2957780" y="1861799"/>
            <a:ext cx="18468440" cy="2209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Czy mediator powinien zawierać umowę </a:t>
            </a:r>
            <a:br/>
            <a:r>
              <a:t>o przetwarzanie danych osobowych?</a:t>
            </a:r>
          </a:p>
        </p:txBody>
      </p:sp>
      <p:sp>
        <p:nvSpPr>
          <p:cNvPr id="434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3286973" y="6355811"/>
            <a:ext cx="18270564" cy="18857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Nie. </a:t>
            </a:r>
            <a:r>
              <a:t>Dane są udostępniane mediatorowi (przez klienta, ale i w trybie art. 183(9) par. 2 kpc)</a:t>
            </a:r>
          </a:p>
        </p:txBody>
      </p:sp>
      <p:sp>
        <p:nvSpPr>
          <p:cNvPr id="435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36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37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Czy mediator powinien uzyskać zgodę stron na pozyskanie i przetwarzanie danych?"/>
          <p:cNvSpPr txBox="1"/>
          <p:nvPr/>
        </p:nvSpPr>
        <p:spPr>
          <a:xfrm>
            <a:off x="2957780" y="1328399"/>
            <a:ext cx="18468440" cy="3276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Czy mediator powinien uzyskać zgodę stron na pozyskanie i przetwarzanie danych? </a:t>
            </a:r>
          </a:p>
        </p:txBody>
      </p:sp>
      <p:sp>
        <p:nvSpPr>
          <p:cNvPr id="440" name="Nie ma ani obowiązku, ani nie ma takiego zakazu. Zgoda strony wynika z art. 6 ust. 1 lit A RODO.…"/>
          <p:cNvSpPr txBox="1"/>
          <p:nvPr/>
        </p:nvSpPr>
        <p:spPr>
          <a:xfrm>
            <a:off x="3056719" y="7215159"/>
            <a:ext cx="18270564" cy="1885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Nie ma ani obowiązku</a:t>
            </a:r>
            <a:r>
              <a:t>.</a:t>
            </a:r>
            <a:r>
              <a:t> </a:t>
            </a:r>
            <a:r>
              <a:t>Przetwarzanie danych osobowych wynika z przepisów prawa lub zawartej umowy</a:t>
            </a:r>
            <a:r>
              <a:t>. </a:t>
            </a:r>
          </a:p>
        </p:txBody>
      </p:sp>
      <p:sp>
        <p:nvSpPr>
          <p:cNvPr id="441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42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43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Freeform 2"/>
          <p:cNvSpPr/>
          <p:nvPr/>
        </p:nvSpPr>
        <p:spPr>
          <a:xfrm>
            <a:off x="23243483" y="1431509"/>
            <a:ext cx="3084271" cy="308427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0" name="Freeform 3"/>
          <p:cNvSpPr/>
          <p:nvPr/>
        </p:nvSpPr>
        <p:spPr>
          <a:xfrm>
            <a:off x="-1301739" y="11815105"/>
            <a:ext cx="3449397" cy="34493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1" name="Freeform 4"/>
          <p:cNvSpPr/>
          <p:nvPr/>
        </p:nvSpPr>
        <p:spPr>
          <a:xfrm>
            <a:off x="19055959" y="897619"/>
            <a:ext cx="1561832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2" name="Freeform 5"/>
          <p:cNvSpPr/>
          <p:nvPr/>
        </p:nvSpPr>
        <p:spPr>
          <a:xfrm>
            <a:off x="19580226" y="11446805"/>
            <a:ext cx="5580319" cy="55803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3" name="Freeform 7"/>
          <p:cNvSpPr/>
          <p:nvPr/>
        </p:nvSpPr>
        <p:spPr>
          <a:xfrm>
            <a:off x="-2" y="-2"/>
            <a:ext cx="24384000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4" name="Freeform 9"/>
          <p:cNvSpPr/>
          <p:nvPr/>
        </p:nvSpPr>
        <p:spPr>
          <a:xfrm>
            <a:off x="-2445307" y="8794905"/>
            <a:ext cx="5736533" cy="646270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5" name="TextBox 12"/>
          <p:cNvSpPr txBox="1"/>
          <p:nvPr/>
        </p:nvSpPr>
        <p:spPr>
          <a:xfrm>
            <a:off x="3771884" y="1374192"/>
            <a:ext cx="22350843" cy="1793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266" name="Freeform 17"/>
          <p:cNvSpPr/>
          <p:nvPr/>
        </p:nvSpPr>
        <p:spPr>
          <a:xfrm>
            <a:off x="122397" y="5943934"/>
            <a:ext cx="1035164" cy="1035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67" name="Art.  96j. [Wyłączenie jawności mediacji] KPA…"/>
          <p:cNvSpPr txBox="1"/>
          <p:nvPr/>
        </p:nvSpPr>
        <p:spPr>
          <a:xfrm>
            <a:off x="2336910" y="3889304"/>
            <a:ext cx="19710180" cy="8302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Art.  96j. [Wyłączenie jawności mediacji] KPA</a:t>
            </a:r>
          </a:p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 1. </a:t>
            </a:r>
            <a:r>
              <a:rPr b="1"/>
              <a:t>Mediacja nie jest jawna</a:t>
            </a:r>
            <a:r>
              <a:t>.</a:t>
            </a:r>
          </a:p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 2. Mediator, uczestnicy mediacji i inne osoby biorące udział w mediacji są obowiązani zachować w tajemnicy wszelkie fakty, o których dowiedzieli się w związku z prowadzeniem mediacji, chyba że uczestnicy mediacji postanowią inaczej.</a:t>
            </a:r>
          </a:p>
          <a:p>
            <a:pPr algn="just">
              <a:defRPr sz="4400">
                <a:latin typeface="+mj-lt"/>
                <a:ea typeface="+mj-ea"/>
                <a:cs typeface="+mj-cs"/>
                <a:sym typeface="Helvetica Neue"/>
              </a:defRPr>
            </a:pPr>
            <a:r>
              <a:t>§  3. Propozycje ugodowe, ujawnione fakty lub oświadczenia złożone w toku mediacji nie mogą być wykorzystywane po jej zakończeniu, z wyjątkiem ustaleń zawartych w protokole z przebiegu mediacji.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zy mediator powinien uzyskać zgodę stron na pozyskanie i przetwarzanie danych?"/>
          <p:cNvSpPr txBox="1"/>
          <p:nvPr/>
        </p:nvSpPr>
        <p:spPr>
          <a:xfrm>
            <a:off x="1299944" y="1008762"/>
            <a:ext cx="10892962" cy="8031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>
              <a:defRPr b="1" sz="6900">
                <a:solidFill>
                  <a:srgbClr val="0119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Michał Majuch</a:t>
            </a:r>
          </a:p>
          <a:p>
            <a:pPr>
              <a:defRPr sz="5700">
                <a:solidFill>
                  <a:srgbClr val="0119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Inspektor Ochrony Danych Osobowych </a:t>
            </a:r>
            <a:br/>
            <a:r>
              <a:t>Sądu Okręgowego w Warszawie</a:t>
            </a:r>
            <a:br/>
            <a:br/>
            <a:r>
              <a:rPr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iod@warszawa.so.gov.pl</a:t>
            </a:r>
          </a:p>
        </p:txBody>
      </p:sp>
      <p:sp>
        <p:nvSpPr>
          <p:cNvPr id="446" name="Nie ma ani obowiązku, ani nie ma takiego zakazu. Zgoda strony wynika z art. 6 ust. 1 lit A RODO.…"/>
          <p:cNvSpPr txBox="1"/>
          <p:nvPr/>
        </p:nvSpPr>
        <p:spPr>
          <a:xfrm>
            <a:off x="12931538" y="2868021"/>
            <a:ext cx="10892961" cy="8691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119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Beata M. Witkowska</a:t>
            </a:r>
          </a:p>
          <a:p>
            <a:pPr>
              <a:defRPr sz="5700">
                <a:solidFill>
                  <a:srgbClr val="0119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Mediator Stały przy Sądzie Okręgowym w Warszawie</a:t>
            </a:r>
            <a:br/>
            <a:br/>
            <a:br/>
            <a:r>
              <a:t>Tel.: 534 771 007</a:t>
            </a:r>
            <a:br/>
            <a:r>
              <a:t>beata.m.witkowska@gmail.com</a:t>
            </a:r>
          </a:p>
        </p:txBody>
      </p:sp>
      <p:sp>
        <p:nvSpPr>
          <p:cNvPr id="447" name="Freeform 9"/>
          <p:cNvSpPr/>
          <p:nvPr/>
        </p:nvSpPr>
        <p:spPr>
          <a:xfrm>
            <a:off x="41445" y="9403912"/>
            <a:ext cx="3445587" cy="403468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48" name="Freeform 5"/>
          <p:cNvSpPr/>
          <p:nvPr/>
        </p:nvSpPr>
        <p:spPr>
          <a:xfrm>
            <a:off x="20224940" y="10756041"/>
            <a:ext cx="5580319" cy="558032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49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Freeform 2"/>
          <p:cNvSpPr/>
          <p:nvPr/>
        </p:nvSpPr>
        <p:spPr>
          <a:xfrm>
            <a:off x="23243483" y="1431509"/>
            <a:ext cx="3084271" cy="308427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0" name="Freeform 3"/>
          <p:cNvSpPr/>
          <p:nvPr/>
        </p:nvSpPr>
        <p:spPr>
          <a:xfrm>
            <a:off x="-1301739" y="11815105"/>
            <a:ext cx="3449397" cy="34493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1" name="Freeform 4"/>
          <p:cNvSpPr/>
          <p:nvPr/>
        </p:nvSpPr>
        <p:spPr>
          <a:xfrm>
            <a:off x="19055959" y="897619"/>
            <a:ext cx="1561832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2" name="Freeform 5"/>
          <p:cNvSpPr/>
          <p:nvPr/>
        </p:nvSpPr>
        <p:spPr>
          <a:xfrm>
            <a:off x="19580226" y="11446805"/>
            <a:ext cx="5580319" cy="55803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3" name="Freeform 7"/>
          <p:cNvSpPr/>
          <p:nvPr/>
        </p:nvSpPr>
        <p:spPr>
          <a:xfrm>
            <a:off x="-2" y="-2"/>
            <a:ext cx="24384000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4" name="Freeform 9"/>
          <p:cNvSpPr/>
          <p:nvPr/>
        </p:nvSpPr>
        <p:spPr>
          <a:xfrm>
            <a:off x="-2445307" y="8794905"/>
            <a:ext cx="5736533" cy="646270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5" name="TextBox 12"/>
          <p:cNvSpPr txBox="1"/>
          <p:nvPr/>
        </p:nvSpPr>
        <p:spPr>
          <a:xfrm>
            <a:off x="4508699" y="1287801"/>
            <a:ext cx="22350842" cy="1793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lvl1pPr>
          </a:lstStyle>
          <a:p>
            <a:pPr/>
            <a:r>
              <a:t>Poufność mediacji </a:t>
            </a:r>
          </a:p>
        </p:txBody>
      </p:sp>
      <p:sp>
        <p:nvSpPr>
          <p:cNvPr id="276" name="Freeform 17"/>
          <p:cNvSpPr/>
          <p:nvPr/>
        </p:nvSpPr>
        <p:spPr>
          <a:xfrm>
            <a:off x="122397" y="5943934"/>
            <a:ext cx="1035164" cy="1035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77" name="Art.  23a. [Mediacja: cel, termin, mediator, sprawozdanie] KPK…"/>
          <p:cNvSpPr txBox="1"/>
          <p:nvPr/>
        </p:nvSpPr>
        <p:spPr>
          <a:xfrm>
            <a:off x="3350032" y="5602553"/>
            <a:ext cx="19710180" cy="73884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>
                <a:latin typeface="+mj-lt"/>
                <a:ea typeface="+mj-ea"/>
                <a:cs typeface="+mj-cs"/>
                <a:sym typeface="Helvetica Neue"/>
              </a:defRPr>
            </a:pPr>
            <a:r>
              <a:t>Art.  23a. [Mediacja: cel, termin, mediator, sprawozdanie] KPK</a:t>
            </a:r>
          </a:p>
          <a:p>
            <a:pPr algn="just">
              <a:defRPr>
                <a:latin typeface="+mj-lt"/>
                <a:ea typeface="+mj-ea"/>
                <a:cs typeface="+mj-cs"/>
                <a:sym typeface="Helvetica Neue"/>
              </a:defRPr>
            </a:pPr>
          </a:p>
          <a:p>
            <a:pPr algn="just">
              <a:defRPr b="1">
                <a:latin typeface="+mj-lt"/>
                <a:ea typeface="+mj-ea"/>
                <a:cs typeface="+mj-cs"/>
                <a:sym typeface="Helvetica Neue"/>
              </a:defRPr>
            </a:pPr>
            <a:r>
              <a:t>§  7.  Postępowanie mediacyjne prowadzi się w sposób bezstronny </a:t>
            </a:r>
            <a:br/>
            <a:r>
              <a:t>         i </a:t>
            </a:r>
            <a:r>
              <a:rPr u="sng"/>
              <a:t>poufny.</a:t>
            </a:r>
          </a:p>
          <a:p>
            <a:pPr algn="just">
              <a:defRPr u="sng">
                <a:latin typeface="+mj-lt"/>
                <a:ea typeface="+mj-ea"/>
                <a:cs typeface="+mj-cs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Informacje   objęte poufnością:"/>
          <p:cNvSpPr txBox="1"/>
          <p:nvPr/>
        </p:nvSpPr>
        <p:spPr>
          <a:xfrm>
            <a:off x="4852706" y="2210057"/>
            <a:ext cx="15813673" cy="1329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8100" u="sng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Informacje</a:t>
            </a:r>
            <a:r>
              <a:rPr u="none"/>
              <a:t>   objęte poufnością:</a:t>
            </a:r>
          </a:p>
        </p:txBody>
      </p:sp>
      <p:sp>
        <p:nvSpPr>
          <p:cNvPr id="280" name="dane osobowe i dane wrażliwe"/>
          <p:cNvSpPr txBox="1"/>
          <p:nvPr/>
        </p:nvSpPr>
        <p:spPr>
          <a:xfrm>
            <a:off x="2780412" y="4519424"/>
            <a:ext cx="10915613" cy="969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57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i dane wrażliwe </a:t>
            </a:r>
          </a:p>
        </p:txBody>
      </p:sp>
      <p:sp>
        <p:nvSpPr>
          <p:cNvPr id="281" name="tajemnice przedsiębiorstwa"/>
          <p:cNvSpPr txBox="1"/>
          <p:nvPr/>
        </p:nvSpPr>
        <p:spPr>
          <a:xfrm>
            <a:off x="13533319" y="6205913"/>
            <a:ext cx="8822107" cy="870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4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t</a:t>
            </a:r>
            <a:r>
              <a:rPr sz="5100"/>
              <a:t>ajemnice przedsiębiorstwa </a:t>
            </a:r>
          </a:p>
        </p:txBody>
      </p:sp>
      <p:sp>
        <p:nvSpPr>
          <p:cNvPr id="282" name="pozostałe informacje"/>
          <p:cNvSpPr txBox="1"/>
          <p:nvPr/>
        </p:nvSpPr>
        <p:spPr>
          <a:xfrm>
            <a:off x="8306530" y="8137290"/>
            <a:ext cx="6728207" cy="895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52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pozostałe informacje</a:t>
            </a:r>
          </a:p>
        </p:txBody>
      </p:sp>
      <p:sp>
        <p:nvSpPr>
          <p:cNvPr id="283" name="Freeform 9"/>
          <p:cNvSpPr/>
          <p:nvPr/>
        </p:nvSpPr>
        <p:spPr>
          <a:xfrm>
            <a:off x="41445" y="6975891"/>
            <a:ext cx="5736535" cy="64627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4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5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Freeform 2"/>
          <p:cNvSpPr/>
          <p:nvPr/>
        </p:nvSpPr>
        <p:spPr>
          <a:xfrm>
            <a:off x="23243483" y="1431509"/>
            <a:ext cx="3084271" cy="308427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8" name="Freeform 3"/>
          <p:cNvSpPr/>
          <p:nvPr/>
        </p:nvSpPr>
        <p:spPr>
          <a:xfrm>
            <a:off x="-1301739" y="11815105"/>
            <a:ext cx="3449397" cy="344939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9" name="Freeform 4"/>
          <p:cNvSpPr/>
          <p:nvPr/>
        </p:nvSpPr>
        <p:spPr>
          <a:xfrm>
            <a:off x="16684335" y="7022400"/>
            <a:ext cx="1561832" cy="156183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0" name="Freeform 5"/>
          <p:cNvSpPr/>
          <p:nvPr/>
        </p:nvSpPr>
        <p:spPr>
          <a:xfrm>
            <a:off x="19580226" y="11446805"/>
            <a:ext cx="5580319" cy="55803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1" name="Freeform 7"/>
          <p:cNvSpPr/>
          <p:nvPr/>
        </p:nvSpPr>
        <p:spPr>
          <a:xfrm>
            <a:off x="-2" y="-2"/>
            <a:ext cx="24384000" cy="284013"/>
          </a:xfrm>
          <a:prstGeom prst="rect">
            <a:avLst/>
          </a:prstGeom>
          <a:solidFill>
            <a:srgbClr val="182D88"/>
          </a:solid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2" name="Freeform 9"/>
          <p:cNvSpPr/>
          <p:nvPr/>
        </p:nvSpPr>
        <p:spPr>
          <a:xfrm>
            <a:off x="2391143" y="6423279"/>
            <a:ext cx="5736535" cy="646270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93" name="TextBox 12"/>
          <p:cNvSpPr txBox="1"/>
          <p:nvPr/>
        </p:nvSpPr>
        <p:spPr>
          <a:xfrm>
            <a:off x="1826766" y="1867537"/>
            <a:ext cx="22350842" cy="1793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219200">
              <a:lnSpc>
                <a:spcPts val="14000"/>
              </a:lnSpc>
              <a:spcBef>
                <a:spcPts val="0"/>
              </a:spcBef>
              <a:defRPr spc="-127" sz="12700">
                <a:solidFill>
                  <a:srgbClr val="2657C1"/>
                </a:solidFill>
                <a:latin typeface="Etna Sans Serif"/>
                <a:ea typeface="Etna Sans Serif"/>
                <a:cs typeface="Etna Sans Serif"/>
                <a:sym typeface="Etna Sans Serif"/>
              </a:defRPr>
            </a:pPr>
            <a:r>
              <a:t>RODO </a:t>
            </a:r>
            <a:r>
              <a:t>–</a:t>
            </a:r>
            <a:r>
              <a:t> </a:t>
            </a:r>
            <a:r>
              <a:t>podstawowe pojęcia</a:t>
            </a:r>
          </a:p>
        </p:txBody>
      </p:sp>
      <p:sp>
        <p:nvSpPr>
          <p:cNvPr id="294" name="Freeform 17"/>
          <p:cNvSpPr/>
          <p:nvPr/>
        </p:nvSpPr>
        <p:spPr>
          <a:xfrm>
            <a:off x="14098874" y="11470054"/>
            <a:ext cx="1035163" cy="10351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295" name="Obraz 1" descr="Obraz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96107" y="4968375"/>
            <a:ext cx="9875857" cy="64784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zy mediator jest administratorem danych osobowych ?"/>
          <p:cNvSpPr txBox="1"/>
          <p:nvPr/>
        </p:nvSpPr>
        <p:spPr>
          <a:xfrm>
            <a:off x="1484148" y="168140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Motyw 20 RODO</a:t>
            </a:r>
          </a:p>
        </p:txBody>
      </p:sp>
      <p:sp>
        <p:nvSpPr>
          <p:cNvPr id="298" name="Podstawa prawna Art. 13, 14 RODO…"/>
          <p:cNvSpPr txBox="1"/>
          <p:nvPr/>
        </p:nvSpPr>
        <p:spPr>
          <a:xfrm>
            <a:off x="2940425" y="3587336"/>
            <a:ext cx="20699754" cy="7514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>
              <a:buSzPct val="125000"/>
              <a:buChar char="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„[RODO] ma zastosowanie między innymi do działań sądów i innych organów wymiaru sprawiedliwości, niemniej prawo Unii lub prawo państwa członkowskiego może doprecyzować operacje i procedury przetwarzania danych osobowych przez sądy i inne organy wymiaru sprawiedliwości. Właściwość organów nadzorczych nie powinna dotyczyć przetwarzania danych osobowych przez sądy w ramach sprawowania wymiaru sprawiedliwości – tak by chronić niezawisłość sprawowania wymiaru sprawiedliwości. Powinna istnieć możliwość powierzenia nadzoru nad takimi operacjami przetwarzania danych specjalnym organom w systemie wymiaru sprawiedliwości państwa członkowskiego, organy te powinny w szczególności zapewnić przestrzeganie przepisów niniejszego rozporządzenia, zwiększać w wymiarze sprawiedliwości wiedzę o jego obowiązkach wynikających z niniejszego rozporządzenia oraz rozpatrywać skargi związane z takim operacjami przetwarzania </a:t>
            </a:r>
            <a:r>
              <a:rPr sz="4800"/>
              <a:t>danych”. </a:t>
            </a:r>
          </a:p>
        </p:txBody>
      </p:sp>
      <p:sp>
        <p:nvSpPr>
          <p:cNvPr id="299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0" name="Freeform 5"/>
          <p:cNvSpPr/>
          <p:nvPr/>
        </p:nvSpPr>
        <p:spPr>
          <a:xfrm>
            <a:off x="21005361" y="10574497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1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zy mediator jest administratorem danych osobowych ?"/>
          <p:cNvSpPr txBox="1"/>
          <p:nvPr/>
        </p:nvSpPr>
        <p:spPr>
          <a:xfrm>
            <a:off x="1484148" y="168140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Dane osobowe (art. 4 pkt 1 RODO)</a:t>
            </a:r>
          </a:p>
        </p:txBody>
      </p:sp>
      <p:sp>
        <p:nvSpPr>
          <p:cNvPr id="304" name="Podstawa prawna Art. 13, 14 RODO…"/>
          <p:cNvSpPr txBox="1"/>
          <p:nvPr/>
        </p:nvSpPr>
        <p:spPr>
          <a:xfrm>
            <a:off x="1308848" y="3333816"/>
            <a:ext cx="20699754" cy="51038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635000" indent="-635000">
              <a:buSzPct val="125000"/>
              <a:buChar char="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Dane osobowe – wszelkie informacje o zidentyfikowanej lub możliwej do zidentyfikowania osobie fizycznej („osobie, której dane dotyczą”)</a:t>
            </a:r>
          </a:p>
          <a:p>
            <a:pPr marL="635000" indent="-635000">
              <a:buSzPct val="125000"/>
              <a:buChar char="•"/>
              <a:defRPr sz="40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Możliwa do zidentyfikowania osoba fizyczna to osoba, którą można bezpośrednio lub pośrednio zidentyfikować, w szczególności na podstawie identyfikatora takiego jak imię i nazwisko, numer identyfikacyjny, dane o lokalizacji, identyfikator internetowy lub jeden bądź kilka szczególnych czynników określających fizyczną, fizjologiczną, genetyczną, psychiczną, ekonomiczną, kulturową lub społeczną tożsamość osoby fizycznej;</a:t>
            </a:r>
          </a:p>
        </p:txBody>
      </p:sp>
      <p:sp>
        <p:nvSpPr>
          <p:cNvPr id="305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6" name="Freeform 5"/>
          <p:cNvSpPr/>
          <p:nvPr/>
        </p:nvSpPr>
        <p:spPr>
          <a:xfrm>
            <a:off x="21005361" y="10574497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07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308" name="Obraz 1" descr="Obraz 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606117" y="9128927"/>
            <a:ext cx="5741674" cy="37392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zy mediator powinien zawierać umowę  o przetwarzanie danych osobowych?"/>
          <p:cNvSpPr txBox="1"/>
          <p:nvPr/>
        </p:nvSpPr>
        <p:spPr>
          <a:xfrm>
            <a:off x="2957780" y="2395199"/>
            <a:ext cx="18468440" cy="1142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6900"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Czy </a:t>
            </a:r>
            <a:r>
              <a:t>to są</a:t>
            </a:r>
            <a:r>
              <a:t> dan</a:t>
            </a:r>
            <a:r>
              <a:t>e</a:t>
            </a:r>
            <a:r>
              <a:t> osobow</a:t>
            </a:r>
            <a:r>
              <a:t>e</a:t>
            </a:r>
            <a:r>
              <a:t>?</a:t>
            </a:r>
          </a:p>
        </p:txBody>
      </p:sp>
      <p:sp>
        <p:nvSpPr>
          <p:cNvPr id="311" name="Nie. Mediator przetwarza pozyskane dane dla swoich celów  i przez siebie w określony sposób, a nie w imieniu administratora - por. art. 4 RODO"/>
          <p:cNvSpPr txBox="1"/>
          <p:nvPr/>
        </p:nvSpPr>
        <p:spPr>
          <a:xfrm>
            <a:off x="9293325" y="5586713"/>
            <a:ext cx="18270565" cy="26350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50000"/>
              </a:lnSpc>
              <a:defRPr>
                <a:solidFill>
                  <a:srgbClr val="005493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81011203245</a:t>
            </a:r>
          </a:p>
        </p:txBody>
      </p:sp>
      <p:sp>
        <p:nvSpPr>
          <p:cNvPr id="312" name="Freeform 9"/>
          <p:cNvSpPr/>
          <p:nvPr/>
        </p:nvSpPr>
        <p:spPr>
          <a:xfrm>
            <a:off x="41445" y="9403911"/>
            <a:ext cx="3445587" cy="403468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3" name="Freeform 5"/>
          <p:cNvSpPr/>
          <p:nvPr/>
        </p:nvSpPr>
        <p:spPr>
          <a:xfrm>
            <a:off x="19465098" y="9742919"/>
            <a:ext cx="5580319" cy="55803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314" name="Freeform 2"/>
          <p:cNvSpPr/>
          <p:nvPr/>
        </p:nvSpPr>
        <p:spPr>
          <a:xfrm>
            <a:off x="22253387" y="453911"/>
            <a:ext cx="3084271" cy="308427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0" tIns="0" rIns="0" bIns="0"/>
          <a:lstStyle/>
          <a:p>
            <a:pPr defTabSz="1219200">
              <a:spcBef>
                <a:spcPts val="0"/>
              </a:spcBef>
              <a:defRPr sz="2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