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slide" Target="slides/slide82.xml"/><Relationship Id="rId90" Type="http://schemas.openxmlformats.org/officeDocument/2006/relationships/slide" Target="slides/slide83.xml"/><Relationship Id="rId91" Type="http://schemas.openxmlformats.org/officeDocument/2006/relationships/slide" Target="slides/slide84.xml"/><Relationship Id="rId92" Type="http://schemas.openxmlformats.org/officeDocument/2006/relationships/slide" Target="slides/slide85.xml"/><Relationship Id="rId93" Type="http://schemas.openxmlformats.org/officeDocument/2006/relationships/slide" Target="slides/slide86.xml"/><Relationship Id="rId94" Type="http://schemas.openxmlformats.org/officeDocument/2006/relationships/slide" Target="slides/slide87.xml"/><Relationship Id="rId95" Type="http://schemas.openxmlformats.org/officeDocument/2006/relationships/slide" Target="slides/slide88.xml"/><Relationship Id="rId96" Type="http://schemas.openxmlformats.org/officeDocument/2006/relationships/slide" Target="slides/slide89.xml"/><Relationship Id="rId97" Type="http://schemas.openxmlformats.org/officeDocument/2006/relationships/slide" Target="slides/slide90.xml"/><Relationship Id="rId98" Type="http://schemas.openxmlformats.org/officeDocument/2006/relationships/slide" Target="slides/slide91.xml"/><Relationship Id="rId99" Type="http://schemas.openxmlformats.org/officeDocument/2006/relationships/slide" Target="slides/slide92.xml"/><Relationship Id="rId100" Type="http://schemas.openxmlformats.org/officeDocument/2006/relationships/slide" Target="slides/slide93.xml"/><Relationship Id="rId101" Type="http://schemas.openxmlformats.org/officeDocument/2006/relationships/slide" Target="slides/slide94.xml"/><Relationship Id="rId102" Type="http://schemas.openxmlformats.org/officeDocument/2006/relationships/slide" Target="slides/slide95.xml"/><Relationship Id="rId103" Type="http://schemas.openxmlformats.org/officeDocument/2006/relationships/slide" Target="slides/slide96.xml"/><Relationship Id="rId104" Type="http://schemas.openxmlformats.org/officeDocument/2006/relationships/slide" Target="slides/slide97.xml"/><Relationship Id="rId105" Type="http://schemas.openxmlformats.org/officeDocument/2006/relationships/slide" Target="slides/slide98.xml"/><Relationship Id="rId106" Type="http://schemas.openxmlformats.org/officeDocument/2006/relationships/slide" Target="slides/slide9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8" name="Shape 2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Body Level One…"/>
          <p:cNvSpPr txBox="1"/>
          <p:nvPr>
            <p:ph type="body" idx="1" hasCustomPrompt="1"/>
          </p:nvPr>
        </p:nvSpPr>
        <p:spPr>
          <a:xfrm>
            <a:off x="1219200" y="3733800"/>
            <a:ext cx="21945600" cy="8763000"/>
          </a:xfrm>
          <a:prstGeom prst="rect">
            <a:avLst/>
          </a:prstGeom>
        </p:spPr>
        <p:txBody>
          <a:bodyPr anchor="t"/>
          <a:lstStyle>
            <a:lvl1pPr marL="6858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13716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20574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27432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34290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6" name="Slide Title"/>
          <p:cNvSpPr txBox="1"/>
          <p:nvPr>
            <p:ph type="title" hasCustomPrompt="1"/>
          </p:nvPr>
        </p:nvSpPr>
        <p:spPr>
          <a:xfrm>
            <a:off x="1219200" y="1219200"/>
            <a:ext cx="21945600" cy="22987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80000"/>
              </a:lnSpc>
              <a:defRPr cap="all" spc="-116" sz="11600">
                <a:solidFill>
                  <a:srgbClr val="00BFF3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7" tIns="91437" rIns="91437" bIns="91437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7" tIns="91437" rIns="91437" bIns="91437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7" indent="-640077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22203056" y="12835872"/>
            <a:ext cx="504544" cy="483906"/>
          </a:xfrm>
          <a:prstGeom prst="rect">
            <a:avLst/>
          </a:prstGeom>
        </p:spPr>
        <p:txBody>
          <a:bodyPr lIns="91437" tIns="91437" rIns="91437" bIns="91437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wo adults wearing outfits with bold, solid colours — green, blue, pink and yellow"/>
          <p:cNvSpPr/>
          <p:nvPr>
            <p:ph type="pic" idx="21"/>
          </p:nvPr>
        </p:nvSpPr>
        <p:spPr>
          <a:xfrm>
            <a:off x="-38100" y="-267935"/>
            <a:ext cx="24472902" cy="1425187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54" name="Body Level One…"/>
          <p:cNvSpPr txBox="1"/>
          <p:nvPr>
            <p:ph type="body" sz="quarter" idx="1" hasCustomPrompt="1"/>
          </p:nvPr>
        </p:nvSpPr>
        <p:spPr>
          <a:xfrm>
            <a:off x="1219200" y="8648700"/>
            <a:ext cx="21945600" cy="2095500"/>
          </a:xfrm>
          <a:prstGeom prst="rect">
            <a:avLst/>
          </a:prstGeom>
        </p:spPr>
        <p:txBody>
          <a:bodyPr anchor="t"/>
          <a:lstStyle>
            <a:lvl1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5" name="Presentation Title"/>
          <p:cNvSpPr txBox="1"/>
          <p:nvPr>
            <p:ph type="title" hasCustomPrompt="1"/>
          </p:nvPr>
        </p:nvSpPr>
        <p:spPr>
          <a:xfrm>
            <a:off x="1219200" y="3124200"/>
            <a:ext cx="21945600" cy="5524500"/>
          </a:xfrm>
          <a:prstGeom prst="rect">
            <a:avLst/>
          </a:prstGeom>
        </p:spPr>
        <p:txBody>
          <a:bodyPr anchor="t"/>
          <a:lstStyle>
            <a:lvl1pPr algn="l" defTabSz="584200">
              <a:lnSpc>
                <a:spcPct val="80000"/>
              </a:lnSpc>
              <a:defRPr cap="all" spc="-220" sz="22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56" name="Author and Date"/>
          <p:cNvSpPr txBox="1"/>
          <p:nvPr>
            <p:ph type="body" sz="quarter" idx="22" hasCustomPrompt="1"/>
          </p:nvPr>
        </p:nvSpPr>
        <p:spPr>
          <a:xfrm>
            <a:off x="1219200" y="1917700"/>
            <a:ext cx="21945600" cy="711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cap="all" sz="36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157" name="Slide Number"/>
          <p:cNvSpPr txBox="1"/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FF87B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Body Level One…"/>
          <p:cNvSpPr txBox="1"/>
          <p:nvPr>
            <p:ph type="body" sz="half" idx="1" hasCustomPrompt="1"/>
          </p:nvPr>
        </p:nvSpPr>
        <p:spPr>
          <a:xfrm>
            <a:off x="1219200" y="4763675"/>
            <a:ext cx="21945600" cy="4192883"/>
          </a:xfrm>
          <a:prstGeom prst="rect">
            <a:avLst/>
          </a:prstGeom>
        </p:spPr>
        <p:txBody>
          <a:bodyPr/>
          <a:lstStyle>
            <a:lvl1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5" name="Slide Number"/>
          <p:cNvSpPr txBox="1"/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traight Connector 8"/>
          <p:cNvSpPr/>
          <p:nvPr/>
        </p:nvSpPr>
        <p:spPr>
          <a:xfrm>
            <a:off x="1426463" y="2062002"/>
            <a:ext cx="1957723" cy="4"/>
          </a:xfrm>
          <a:prstGeom prst="line">
            <a:avLst/>
          </a:prstGeom>
          <a:ln w="152400">
            <a:solidFill>
              <a:srgbClr val="1973EB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3" name="Title Text"/>
          <p:cNvSpPr txBox="1"/>
          <p:nvPr>
            <p:ph type="title"/>
          </p:nvPr>
        </p:nvSpPr>
        <p:spPr>
          <a:xfrm>
            <a:off x="1280158" y="2743200"/>
            <a:ext cx="21781860" cy="2194562"/>
          </a:xfrm>
          <a:prstGeom prst="rect">
            <a:avLst/>
          </a:prstGeom>
        </p:spPr>
        <p:txBody>
          <a:bodyPr lIns="91436" tIns="91436" rIns="91436" bIns="91436" anchor="t"/>
          <a:lstStyle>
            <a:lvl1pPr algn="l" defTabSz="1828800">
              <a:defRPr b="1" sz="8000">
                <a:latin typeface="Grandview Display"/>
                <a:ea typeface="Grandview Display"/>
                <a:cs typeface="Grandview Display"/>
                <a:sym typeface="Grandview Displa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4" name="Body Level One…"/>
          <p:cNvSpPr txBox="1"/>
          <p:nvPr>
            <p:ph type="body" idx="1"/>
          </p:nvPr>
        </p:nvSpPr>
        <p:spPr>
          <a:xfrm>
            <a:off x="1280160" y="5266944"/>
            <a:ext cx="21781857" cy="7132320"/>
          </a:xfrm>
          <a:prstGeom prst="rect">
            <a:avLst/>
          </a:prstGeom>
        </p:spPr>
        <p:txBody>
          <a:bodyPr lIns="91436" tIns="91436" rIns="91436" bIns="91436" anchor="t"/>
          <a:lstStyle>
            <a:lvl1pPr marL="457200" indent="-4572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1pPr>
            <a:lvl2pPr marL="773176" indent="-5080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2pPr>
            <a:lvl3pPr marL="1074419" indent="-5715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3pPr>
            <a:lvl4pPr marL="1582238" indent="-816427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4pPr>
            <a:lvl5pPr marL="1722989" indent="-653142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5" name="Slide Number"/>
          <p:cNvSpPr txBox="1"/>
          <p:nvPr>
            <p:ph type="sldNum" sz="quarter" idx="2"/>
          </p:nvPr>
        </p:nvSpPr>
        <p:spPr>
          <a:xfrm>
            <a:off x="22459774" y="12846687"/>
            <a:ext cx="602248" cy="462275"/>
          </a:xfrm>
          <a:prstGeom prst="rect">
            <a:avLst/>
          </a:prstGeom>
        </p:spPr>
        <p:txBody>
          <a:bodyPr lIns="91436" tIns="91436" rIns="91436" bIns="91436" anchor="ctr"/>
          <a:lstStyle>
            <a:lvl1pPr algn="r" defTabSz="1828800">
              <a:defRPr b="1" cap="all" spc="600" sz="1800">
                <a:latin typeface="Grandview Display"/>
                <a:ea typeface="Grandview Display"/>
                <a:cs typeface="Grandview Display"/>
                <a:sym typeface="Grandview Display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 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traight Connector 8"/>
          <p:cNvSpPr/>
          <p:nvPr/>
        </p:nvSpPr>
        <p:spPr>
          <a:xfrm>
            <a:off x="1426463" y="2062002"/>
            <a:ext cx="1957723" cy="4"/>
          </a:xfrm>
          <a:prstGeom prst="line">
            <a:avLst/>
          </a:prstGeom>
          <a:ln w="152400">
            <a:solidFill>
              <a:srgbClr val="1973EB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3" name="Title Text"/>
          <p:cNvSpPr txBox="1"/>
          <p:nvPr>
            <p:ph type="title"/>
          </p:nvPr>
        </p:nvSpPr>
        <p:spPr>
          <a:xfrm>
            <a:off x="1280158" y="2743200"/>
            <a:ext cx="21781860" cy="2194562"/>
          </a:xfrm>
          <a:prstGeom prst="rect">
            <a:avLst/>
          </a:prstGeom>
        </p:spPr>
        <p:txBody>
          <a:bodyPr lIns="91436" tIns="91436" rIns="91436" bIns="91436" anchor="t"/>
          <a:lstStyle>
            <a:lvl1pPr algn="l" defTabSz="1828800">
              <a:defRPr b="1" sz="8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4" name="Body Level One…"/>
          <p:cNvSpPr txBox="1"/>
          <p:nvPr>
            <p:ph type="body" idx="1"/>
          </p:nvPr>
        </p:nvSpPr>
        <p:spPr>
          <a:xfrm>
            <a:off x="1280160" y="5266944"/>
            <a:ext cx="21781857" cy="7132320"/>
          </a:xfrm>
          <a:prstGeom prst="rect">
            <a:avLst/>
          </a:prstGeom>
        </p:spPr>
        <p:txBody>
          <a:bodyPr lIns="91436" tIns="91436" rIns="91436" bIns="91436" anchor="t"/>
          <a:lstStyle>
            <a:lvl1pPr marL="457200" indent="-4572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1pPr>
            <a:lvl2pPr marL="773176" indent="-5080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2pPr>
            <a:lvl3pPr marL="1074419" indent="-5715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3pPr>
            <a:lvl4pPr marL="1582238" indent="-816427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4pPr>
            <a:lvl5pPr marL="1722989" indent="-653142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5" name="Slide Number"/>
          <p:cNvSpPr txBox="1"/>
          <p:nvPr>
            <p:ph type="sldNum" sz="quarter" idx="2"/>
          </p:nvPr>
        </p:nvSpPr>
        <p:spPr>
          <a:xfrm>
            <a:off x="22459774" y="12846687"/>
            <a:ext cx="602248" cy="462275"/>
          </a:xfrm>
          <a:prstGeom prst="rect">
            <a:avLst/>
          </a:prstGeom>
        </p:spPr>
        <p:txBody>
          <a:bodyPr lIns="91436" tIns="91436" rIns="91436" bIns="91436" anchor="ctr"/>
          <a:lstStyle>
            <a:lvl1pPr algn="r" defTabSz="1828800">
              <a:defRPr b="1" cap="all" spc="600" sz="18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9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0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3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2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7" tIns="91437" rIns="91437" bIns="91437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0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7" tIns="91437" rIns="91437" bIns="91437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7" indent="-640077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1" name="Slide Number"/>
          <p:cNvSpPr txBox="1"/>
          <p:nvPr>
            <p:ph type="sldNum" sz="quarter" idx="2"/>
          </p:nvPr>
        </p:nvSpPr>
        <p:spPr>
          <a:xfrm>
            <a:off x="22203056" y="12835872"/>
            <a:ext cx="504544" cy="483906"/>
          </a:xfrm>
          <a:prstGeom prst="rect">
            <a:avLst/>
          </a:prstGeom>
        </p:spPr>
        <p:txBody>
          <a:bodyPr lIns="91437" tIns="91437" rIns="91437" bIns="91437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1"/>
          <p:cNvSpPr txBox="1"/>
          <p:nvPr/>
        </p:nvSpPr>
        <p:spPr>
          <a:xfrm>
            <a:off x="19414490" y="133350"/>
            <a:ext cx="551179" cy="965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>
            <a:lvl1pPr defTabSz="1828800">
              <a:spcBef>
                <a:spcPts val="0"/>
              </a:spcBef>
              <a:defRPr b="1" sz="5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29" name="Title Text"/>
          <p:cNvSpPr txBox="1"/>
          <p:nvPr>
            <p:ph type="title"/>
          </p:nvPr>
        </p:nvSpPr>
        <p:spPr>
          <a:xfrm>
            <a:off x="4419600" y="1219200"/>
            <a:ext cx="15544800" cy="2286000"/>
          </a:xfrm>
          <a:prstGeom prst="rect">
            <a:avLst/>
          </a:prstGeom>
        </p:spPr>
        <p:txBody>
          <a:bodyPr lIns="91438" tIns="91438" rIns="91438" bIns="91438"/>
          <a:lstStyle>
            <a:lvl1pPr defTabSz="1828800">
              <a:defRPr sz="6400">
                <a:solidFill>
                  <a:srgbClr val="0000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0" name="Body Level One…"/>
          <p:cNvSpPr txBox="1"/>
          <p:nvPr>
            <p:ph type="body" sz="half" idx="1"/>
          </p:nvPr>
        </p:nvSpPr>
        <p:spPr>
          <a:xfrm>
            <a:off x="4419600" y="3962400"/>
            <a:ext cx="15544800" cy="8229600"/>
          </a:xfrm>
          <a:prstGeom prst="rect">
            <a:avLst/>
          </a:prstGeom>
        </p:spPr>
        <p:txBody>
          <a:bodyPr lIns="91438" tIns="91438" rIns="91438" bIns="91438" anchor="t"/>
          <a:lstStyle>
            <a:lvl1pPr marL="685800" indent="-685800" defTabSz="1828800">
              <a:spcBef>
                <a:spcPts val="1300"/>
              </a:spcBef>
              <a:buSzPct val="100000"/>
              <a:buChar char="»"/>
              <a:defRPr sz="5600">
                <a:latin typeface="Arial"/>
                <a:ea typeface="Arial"/>
                <a:cs typeface="Arial"/>
                <a:sym typeface="Arial"/>
              </a:defRPr>
            </a:lvl1pPr>
            <a:lvl2pPr marL="1072660" indent="-615460" defTabSz="1828800">
              <a:spcBef>
                <a:spcPts val="1300"/>
              </a:spcBef>
              <a:buSzPct val="100000"/>
              <a:buChar char="–"/>
              <a:defRPr sz="5600">
                <a:latin typeface="Arial"/>
                <a:ea typeface="Arial"/>
                <a:cs typeface="Arial"/>
                <a:sym typeface="Arial"/>
              </a:defRPr>
            </a:lvl2pPr>
            <a:lvl3pPr marL="1447800" indent="-533400" defTabSz="1828800">
              <a:spcBef>
                <a:spcPts val="1300"/>
              </a:spcBef>
              <a:buSzPct val="100000"/>
              <a:defRPr sz="5600">
                <a:latin typeface="Arial"/>
                <a:ea typeface="Arial"/>
                <a:cs typeface="Arial"/>
                <a:sym typeface="Arial"/>
              </a:defRPr>
            </a:lvl3pPr>
            <a:lvl4pPr marL="1953490" indent="-581890" defTabSz="1828800">
              <a:spcBef>
                <a:spcPts val="1300"/>
              </a:spcBef>
              <a:buSzPct val="100000"/>
              <a:buChar char="–"/>
              <a:defRPr sz="5600">
                <a:latin typeface="Arial"/>
                <a:ea typeface="Arial"/>
                <a:cs typeface="Arial"/>
                <a:sym typeface="Arial"/>
              </a:defRPr>
            </a:lvl4pPr>
            <a:lvl5pPr marL="2628900" indent="-800100" defTabSz="1828800">
              <a:spcBef>
                <a:spcPts val="1300"/>
              </a:spcBef>
              <a:buSzPct val="100000"/>
              <a:buChar char="»"/>
              <a:defRPr sz="5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1" name="Slide Number"/>
          <p:cNvSpPr txBox="1"/>
          <p:nvPr>
            <p:ph type="sldNum" sz="quarter" idx="2"/>
          </p:nvPr>
        </p:nvSpPr>
        <p:spPr>
          <a:xfrm>
            <a:off x="19265354" y="12496800"/>
            <a:ext cx="699046" cy="696243"/>
          </a:xfrm>
          <a:prstGeom prst="rect">
            <a:avLst/>
          </a:prstGeom>
        </p:spPr>
        <p:txBody>
          <a:bodyPr lIns="88900" tIns="88900" rIns="88900" bIns="88900"/>
          <a:lstStyle>
            <a:lvl1pPr algn="r" defTabSz="1828800">
              <a:spcBef>
                <a:spcPts val="2100"/>
              </a:spcBef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6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3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4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5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6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1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3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4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5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6.pn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7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8.pn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9.png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4.png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30.png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1.png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2.png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3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4.png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5.png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hyperlink" Target="https://www.whatsapp.com/" TargetMode="External"/></Relationships>
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38.png"/></Relationships>
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39.png"/></Relationships>
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0.png"/></Relationships>
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1.png"/></Relationships>
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hyperlink" Target="https://support.mozilla.org/pl/kb/Przegl%C4%85danie%20w%20trybie%20prywatnym" TargetMode="External"/></Relationships>
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7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
</file>

<file path=ppt/slides/_rels/slide7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4.png"/></Relationships>

</file>

<file path=ppt/slides/_rels/slide7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8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6.png"/></Relationships>

</file>

<file path=ppt/slides/_rels/slide8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8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7.png"/></Relationships>

</file>

<file path=ppt/slides/_rels/slide8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hyperlink" Target="https://twojabankPOLSKA.pl/pozosta%C5%82e/czesci/adresu" TargetMode="External"/></Relationships>

</file>

<file path=ppt/slides/_rels/slide8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8.png"/></Relationships>

</file>

<file path=ppt/slides/_rels/slide8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9.png"/></Relationships>

</file>

<file path=ppt/slides/_rels/slide8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0.png"/></Relationships>

</file>

<file path=ppt/slides/_rels/slide8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/Relationships>

</file>

<file path=ppt/slides/_rels/slide8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hyperlink" Target="http://portal.gov.pl" TargetMode="External"/><Relationship Id="rId3" Type="http://schemas.openxmlformats.org/officeDocument/2006/relationships/hyperlink" Target="https://cbzc.policja.gov.pl/bzc/zglos-cyberprzestepstwo/464,Zglos-cyberoszustwo.html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9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.jpeg"/></Relationships>

</file>

<file path=ppt/slides/_rels/slide9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
</file>

<file path=ppt/slides/_rels/slide9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3.png"/></Relationships>

</file>

<file path=ppt/slides/_rels/slide9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4.png"/></Relationships>

</file>

<file path=ppt/slides/_rels/slide9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9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9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9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/Relationships>

</file>

<file path=ppt/slides/_rels/slide9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5.png"/></Relationships>

</file>

<file path=ppt/slides/_rels/slide9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beata.m.witkowska@gmail.com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Double-click to edit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1" name="Double-click to edi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2" name="baner mediatorzy.png" descr="baner mediatorz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610" y="397898"/>
            <a:ext cx="24697028" cy="129202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0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1" name="Freeform 4"/>
          <p:cNvSpPr/>
          <p:nvPr/>
        </p:nvSpPr>
        <p:spPr>
          <a:xfrm>
            <a:off x="19055960" y="897619"/>
            <a:ext cx="1561831" cy="156183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2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3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4" name="Freeform 9"/>
          <p:cNvSpPr/>
          <p:nvPr/>
        </p:nvSpPr>
        <p:spPr>
          <a:xfrm>
            <a:off x="-2445307" y="8794906"/>
            <a:ext cx="5736532" cy="646270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5" name="TextBox 12"/>
          <p:cNvSpPr txBox="1"/>
          <p:nvPr/>
        </p:nvSpPr>
        <p:spPr>
          <a:xfrm>
            <a:off x="2321278" y="666114"/>
            <a:ext cx="22350841" cy="1793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27" sz="127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Poufność mediacji </a:t>
            </a:r>
          </a:p>
        </p:txBody>
      </p:sp>
      <p:sp>
        <p:nvSpPr>
          <p:cNvPr id="346" name="Freeform 17"/>
          <p:cNvSpPr/>
          <p:nvPr/>
        </p:nvSpPr>
        <p:spPr>
          <a:xfrm>
            <a:off x="122398" y="5943934"/>
            <a:ext cx="1035162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7" name="Art.  23a. [Mediacja: cel, termin, mediator, sprawozdanie] KPK…"/>
          <p:cNvSpPr txBox="1"/>
          <p:nvPr/>
        </p:nvSpPr>
        <p:spPr>
          <a:xfrm>
            <a:off x="2336911" y="3662224"/>
            <a:ext cx="19710178" cy="8506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4400"/>
            </a:pPr>
            <a:r>
              <a:t>Art.  23a. [Mediacja: cel, termin, mediator, sprawozdanie] KPK</a:t>
            </a:r>
          </a:p>
          <a:p>
            <a:pPr algn="just">
              <a:defRPr sz="4400"/>
            </a:pPr>
          </a:p>
          <a:p>
            <a:pPr algn="just">
              <a:defRPr b="1" sz="4400"/>
            </a:pPr>
            <a:r>
              <a:t>§  7.  Postępowanie mediacyjne prowadzi się w sposób bezstronny </a:t>
            </a:r>
            <a:br/>
            <a:r>
              <a:t>         i </a:t>
            </a:r>
            <a:r>
              <a:rPr u="sng"/>
              <a:t>poufny.</a:t>
            </a:r>
          </a:p>
          <a:p>
            <a:pPr algn="just">
              <a:defRPr sz="4400"/>
            </a:pPr>
          </a:p>
          <a:p>
            <a:pPr algn="just">
              <a:defRPr sz="44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0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1" name="Freeform 4"/>
          <p:cNvSpPr/>
          <p:nvPr/>
        </p:nvSpPr>
        <p:spPr>
          <a:xfrm>
            <a:off x="13529842" y="1473256"/>
            <a:ext cx="1561831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2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3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4" name="Freeform 9"/>
          <p:cNvSpPr/>
          <p:nvPr/>
        </p:nvSpPr>
        <p:spPr>
          <a:xfrm>
            <a:off x="1632202" y="2230121"/>
            <a:ext cx="9442199" cy="977621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5" name="TextBox 12"/>
          <p:cNvSpPr txBox="1"/>
          <p:nvPr/>
        </p:nvSpPr>
        <p:spPr>
          <a:xfrm>
            <a:off x="10082935" y="4158505"/>
            <a:ext cx="13905072" cy="3620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44" sz="144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Bezpieczeństwo informacji</a:t>
            </a:r>
          </a:p>
        </p:txBody>
      </p:sp>
      <p:sp>
        <p:nvSpPr>
          <p:cNvPr id="356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Informacje objęte poufnością:"/>
          <p:cNvSpPr txBox="1"/>
          <p:nvPr/>
        </p:nvSpPr>
        <p:spPr>
          <a:xfrm>
            <a:off x="5727675" y="2395200"/>
            <a:ext cx="15813671" cy="1142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</a:defRPr>
            </a:lvl1pPr>
          </a:lstStyle>
          <a:p>
            <a:pPr/>
            <a:r>
              <a:t>Informacje objęte poufnością:</a:t>
            </a:r>
          </a:p>
        </p:txBody>
      </p:sp>
      <p:sp>
        <p:nvSpPr>
          <p:cNvPr id="359" name="dane osobowe i dane wrażliwe"/>
          <p:cNvSpPr txBox="1"/>
          <p:nvPr/>
        </p:nvSpPr>
        <p:spPr>
          <a:xfrm>
            <a:off x="2273851" y="4949113"/>
            <a:ext cx="9369807" cy="870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005493"/>
                </a:solidFill>
              </a:defRPr>
            </a:lvl1pPr>
          </a:lstStyle>
          <a:p>
            <a:pPr>
              <a:defRPr sz="4800"/>
            </a:pPr>
            <a:r>
              <a:rPr sz="5200"/>
              <a:t>dane osobowe i dane wrażliwe </a:t>
            </a:r>
          </a:p>
        </p:txBody>
      </p:sp>
      <p:sp>
        <p:nvSpPr>
          <p:cNvPr id="360" name="tajemnice przedsiębiorstwa"/>
          <p:cNvSpPr txBox="1"/>
          <p:nvPr/>
        </p:nvSpPr>
        <p:spPr>
          <a:xfrm>
            <a:off x="14477364" y="5086308"/>
            <a:ext cx="8368640" cy="870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005493"/>
                </a:solidFill>
              </a:defRPr>
            </a:lvl1pPr>
          </a:lstStyle>
          <a:p>
            <a:pPr/>
            <a:r>
              <a:t>tajemnice przedsiębiorstwa </a:t>
            </a:r>
          </a:p>
        </p:txBody>
      </p:sp>
      <p:sp>
        <p:nvSpPr>
          <p:cNvPr id="361" name="pozostałe informacje"/>
          <p:cNvSpPr txBox="1"/>
          <p:nvPr/>
        </p:nvSpPr>
        <p:spPr>
          <a:xfrm>
            <a:off x="8720990" y="7504943"/>
            <a:ext cx="6240831" cy="870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005493"/>
                </a:solidFill>
              </a:defRPr>
            </a:lvl1pPr>
          </a:lstStyle>
          <a:p>
            <a:pPr/>
            <a:r>
              <a:t>pozostałe informacje</a:t>
            </a:r>
          </a:p>
        </p:txBody>
      </p:sp>
      <p:sp>
        <p:nvSpPr>
          <p:cNvPr id="362" name="Freeform 9"/>
          <p:cNvSpPr/>
          <p:nvPr/>
        </p:nvSpPr>
        <p:spPr>
          <a:xfrm>
            <a:off x="41446" y="6975892"/>
            <a:ext cx="5736533" cy="646270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3" name="Freeform 5"/>
          <p:cNvSpPr/>
          <p:nvPr/>
        </p:nvSpPr>
        <p:spPr>
          <a:xfrm>
            <a:off x="19465098" y="9742919"/>
            <a:ext cx="5580318" cy="55803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4" name="Freeform 2"/>
          <p:cNvSpPr/>
          <p:nvPr/>
        </p:nvSpPr>
        <p:spPr>
          <a:xfrm>
            <a:off x="22253387" y="453912"/>
            <a:ext cx="3084270" cy="308427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7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8" name="Freeform 4"/>
          <p:cNvSpPr/>
          <p:nvPr/>
        </p:nvSpPr>
        <p:spPr>
          <a:xfrm>
            <a:off x="13529842" y="1473256"/>
            <a:ext cx="1561831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9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0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1" name="Freeform 9"/>
          <p:cNvSpPr/>
          <p:nvPr/>
        </p:nvSpPr>
        <p:spPr>
          <a:xfrm>
            <a:off x="1632202" y="2230121"/>
            <a:ext cx="9442199" cy="977621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2" name="TextBox 12"/>
          <p:cNvSpPr txBox="1"/>
          <p:nvPr/>
        </p:nvSpPr>
        <p:spPr>
          <a:xfrm>
            <a:off x="10082935" y="4158505"/>
            <a:ext cx="13905072" cy="3620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44" sz="144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Bezpieczeństwo informacji</a:t>
            </a:r>
          </a:p>
        </p:txBody>
      </p:sp>
      <p:sp>
        <p:nvSpPr>
          <p:cNvPr id="373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6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7" name="Freeform 4"/>
          <p:cNvSpPr/>
          <p:nvPr/>
        </p:nvSpPr>
        <p:spPr>
          <a:xfrm>
            <a:off x="16684335" y="7022401"/>
            <a:ext cx="1561831" cy="156183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8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9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0" name="Freeform 9"/>
          <p:cNvSpPr/>
          <p:nvPr/>
        </p:nvSpPr>
        <p:spPr>
          <a:xfrm>
            <a:off x="2391144" y="6423280"/>
            <a:ext cx="5736533" cy="646270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1" name="TextBox 12"/>
          <p:cNvSpPr txBox="1"/>
          <p:nvPr/>
        </p:nvSpPr>
        <p:spPr>
          <a:xfrm>
            <a:off x="1826766" y="1867538"/>
            <a:ext cx="22350842" cy="3571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27" sz="127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RODO - administrowanie danymi osobowymi w mediacji </a:t>
            </a:r>
          </a:p>
        </p:txBody>
      </p:sp>
      <p:sp>
        <p:nvSpPr>
          <p:cNvPr id="382" name="Freeform 17"/>
          <p:cNvSpPr/>
          <p:nvPr/>
        </p:nvSpPr>
        <p:spPr>
          <a:xfrm>
            <a:off x="14098874" y="11470054"/>
            <a:ext cx="1035162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zy mediator jest administratorem danych osobowych ?"/>
          <p:cNvSpPr txBox="1"/>
          <p:nvPr/>
        </p:nvSpPr>
        <p:spPr>
          <a:xfrm>
            <a:off x="1484149" y="1148010"/>
            <a:ext cx="18468438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</a:defRPr>
            </a:lvl1pPr>
          </a:lstStyle>
          <a:p>
            <a:pPr/>
            <a:r>
              <a:t>Czy mediator jest administratorem danych osobowych ?</a:t>
            </a:r>
          </a:p>
        </p:txBody>
      </p:sp>
      <p:sp>
        <p:nvSpPr>
          <p:cNvPr id="385" name="Podstawa prawna Art. 13, 14 RODO…"/>
          <p:cNvSpPr txBox="1"/>
          <p:nvPr/>
        </p:nvSpPr>
        <p:spPr>
          <a:xfrm>
            <a:off x="2556008" y="4161470"/>
            <a:ext cx="18270565" cy="7374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35000" indent="-635000">
              <a:buSzPct val="125000"/>
              <a:buChar char="•"/>
              <a:defRPr>
                <a:solidFill>
                  <a:srgbClr val="005493"/>
                </a:solidFill>
              </a:defRPr>
            </a:pPr>
            <a:r>
              <a:t>Podstawa prawna Art. 13, 14 RODO </a:t>
            </a:r>
          </a:p>
          <a:p>
            <a:pPr marL="228600" indent="-228600">
              <a:buSzPct val="100000"/>
              <a:buChar char="•"/>
              <a:defRPr>
                <a:solidFill>
                  <a:srgbClr val="005493"/>
                </a:solidFill>
              </a:defRPr>
            </a:pPr>
            <a:r>
              <a:t> Jeśli uznamy, że mediator jest administratorem danych, wówczas powstaje obowiązek informacyjny i obowiązek przedstawienia klauzuli.  </a:t>
            </a:r>
          </a:p>
          <a:p>
            <a:pPr marL="228600" indent="-228600">
              <a:buSzPct val="100000"/>
              <a:buChar char="•"/>
              <a:defRPr>
                <a:solidFill>
                  <a:srgbClr val="005493"/>
                </a:solidFill>
              </a:defRPr>
            </a:pPr>
            <a:r>
              <a:t>Różnice wg IODO sądu a prawników w przypadku mediacja na zlecenie sądu czy mediacji umownej. Sąd nie może powiedzieć mediatorowi, jakie dane są mu potrzebne do prowadzenia }</a:t>
            </a:r>
            <a:br/>
            <a:r>
              <a:t>mediacji. UWAGA! Zasada ograniczenie celu art. 5 RODO </a:t>
            </a:r>
          </a:p>
        </p:txBody>
      </p:sp>
      <p:sp>
        <p:nvSpPr>
          <p:cNvPr id="386" name="Freeform 9"/>
          <p:cNvSpPr/>
          <p:nvPr/>
        </p:nvSpPr>
        <p:spPr>
          <a:xfrm>
            <a:off x="41446" y="9403912"/>
            <a:ext cx="3445586" cy="40346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7" name="Freeform 5"/>
          <p:cNvSpPr/>
          <p:nvPr/>
        </p:nvSpPr>
        <p:spPr>
          <a:xfrm>
            <a:off x="21005362" y="10574497"/>
            <a:ext cx="5580318" cy="55803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8" name="Freeform 2"/>
          <p:cNvSpPr/>
          <p:nvPr/>
        </p:nvSpPr>
        <p:spPr>
          <a:xfrm>
            <a:off x="22253387" y="453912"/>
            <a:ext cx="3084270" cy="308427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Czy mediator powinien zawierać umowę  o przetwarzanie danych osobowych?"/>
          <p:cNvSpPr txBox="1"/>
          <p:nvPr/>
        </p:nvSpPr>
        <p:spPr>
          <a:xfrm>
            <a:off x="2957781" y="1861800"/>
            <a:ext cx="18468438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</a:defRPr>
            </a:pPr>
            <a:r>
              <a:t>Czy mediator powinien zawierać umowę </a:t>
            </a:r>
            <a:br/>
            <a:r>
              <a:t>o przetwarzanie danych osobowych?</a:t>
            </a:r>
          </a:p>
        </p:txBody>
      </p:sp>
      <p:sp>
        <p:nvSpPr>
          <p:cNvPr id="391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286973" y="5817152"/>
            <a:ext cx="18270564" cy="2963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005493"/>
                </a:solidFill>
              </a:defRPr>
            </a:pPr>
            <a:r>
              <a:t>Nie. Mediator przetwarza pozyskane dane dla swoich celów </a:t>
            </a:r>
            <a:br/>
            <a:r>
              <a:t>i przez siebie w określony sposób, a nie w imieniu administratora - por. art. 4 RODO</a:t>
            </a:r>
          </a:p>
        </p:txBody>
      </p:sp>
      <p:sp>
        <p:nvSpPr>
          <p:cNvPr id="392" name="Freeform 9"/>
          <p:cNvSpPr/>
          <p:nvPr/>
        </p:nvSpPr>
        <p:spPr>
          <a:xfrm>
            <a:off x="41446" y="9403912"/>
            <a:ext cx="3445586" cy="40346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93" name="Freeform 5"/>
          <p:cNvSpPr/>
          <p:nvPr/>
        </p:nvSpPr>
        <p:spPr>
          <a:xfrm>
            <a:off x="19465098" y="9742919"/>
            <a:ext cx="5580318" cy="55803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94" name="Freeform 2"/>
          <p:cNvSpPr/>
          <p:nvPr/>
        </p:nvSpPr>
        <p:spPr>
          <a:xfrm>
            <a:off x="22253387" y="453912"/>
            <a:ext cx="3084270" cy="308427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Czy mediator powinien uzyskać zgodę stron na pozyskanie i przetwarzanie danych?"/>
          <p:cNvSpPr txBox="1"/>
          <p:nvPr/>
        </p:nvSpPr>
        <p:spPr>
          <a:xfrm>
            <a:off x="2957781" y="1328400"/>
            <a:ext cx="18468438" cy="327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</a:defRPr>
            </a:lvl1pPr>
          </a:lstStyle>
          <a:p>
            <a:pPr/>
            <a:r>
              <a:t>Czy mediator powinien uzyskać zgodę stron na pozyskanie i przetwarzanie danych? </a:t>
            </a:r>
          </a:p>
        </p:txBody>
      </p:sp>
      <p:sp>
        <p:nvSpPr>
          <p:cNvPr id="397" name="Nie ma ani obowiązku, ani nie ma takiego zakazu. Zgoda strony wynika z art. 6 ust. 1 lit A RODO.…"/>
          <p:cNvSpPr txBox="1"/>
          <p:nvPr/>
        </p:nvSpPr>
        <p:spPr>
          <a:xfrm>
            <a:off x="3056718" y="5224535"/>
            <a:ext cx="18270565" cy="586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005493"/>
                </a:solidFill>
              </a:defRPr>
            </a:pPr>
            <a:r>
              <a:t>Nie ma ani obowiązku, ani nie ma takiego zakazu.</a:t>
            </a:r>
            <a:br/>
            <a:r>
              <a:t>Zgoda strony wynika z art. 6 ust. 1 lit A RODO.</a:t>
            </a:r>
          </a:p>
          <a:p>
            <a:pPr>
              <a:lnSpc>
                <a:spcPct val="150000"/>
              </a:lnSpc>
              <a:defRPr>
                <a:solidFill>
                  <a:srgbClr val="005493"/>
                </a:solidFill>
              </a:defRPr>
            </a:pPr>
            <a:r>
              <a:t>Natomiast pozyskania zgody stron na przetwarzanie danych osobowych jest obarczona pozostałymi obowiązkami wobec strony, która wyraziła zgodę. </a:t>
            </a:r>
          </a:p>
        </p:txBody>
      </p:sp>
      <p:sp>
        <p:nvSpPr>
          <p:cNvPr id="398" name="Freeform 9"/>
          <p:cNvSpPr/>
          <p:nvPr/>
        </p:nvSpPr>
        <p:spPr>
          <a:xfrm>
            <a:off x="41446" y="9403912"/>
            <a:ext cx="3445586" cy="40346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99" name="Freeform 5"/>
          <p:cNvSpPr/>
          <p:nvPr/>
        </p:nvSpPr>
        <p:spPr>
          <a:xfrm>
            <a:off x="19465098" y="9742919"/>
            <a:ext cx="5580318" cy="55803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0" name="Freeform 2"/>
          <p:cNvSpPr/>
          <p:nvPr/>
        </p:nvSpPr>
        <p:spPr>
          <a:xfrm>
            <a:off x="22253387" y="453912"/>
            <a:ext cx="3084270" cy="308427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Jaka jest podstawa przetwarzań danych przez mediatora ? - mediacje sądowe"/>
          <p:cNvSpPr txBox="1"/>
          <p:nvPr/>
        </p:nvSpPr>
        <p:spPr>
          <a:xfrm>
            <a:off x="1319649" y="438505"/>
            <a:ext cx="21226282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</a:defRPr>
            </a:lvl1pPr>
          </a:lstStyle>
          <a:p>
            <a:pPr/>
            <a:r>
              <a:t>Jaka jest podstawa przetwarzań danych przez mediatora ? - mediacje sądowe </a:t>
            </a:r>
          </a:p>
        </p:txBody>
      </p:sp>
      <p:sp>
        <p:nvSpPr>
          <p:cNvPr id="403" name="Art. 6 ust. 1 lit. C RODO - przetwarzanie jest niezbędne do wypełnieni obowiązku prawnego ciążącego na administratorze…"/>
          <p:cNvSpPr txBox="1"/>
          <p:nvPr/>
        </p:nvSpPr>
        <p:spPr>
          <a:xfrm>
            <a:off x="2052129" y="3410619"/>
            <a:ext cx="22691356" cy="9520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005493"/>
                </a:solidFill>
              </a:defRPr>
            </a:pPr>
            <a:r>
              <a:t>Art. 6 ust. 1 lit. C RODO - przetwarzanie jest niezbędne do wypełnieni obowiązku prawnego ciążącego na administratorze</a:t>
            </a:r>
          </a:p>
          <a:p>
            <a:pPr>
              <a:lnSpc>
                <a:spcPct val="150000"/>
              </a:lnSpc>
              <a:defRPr>
                <a:solidFill>
                  <a:srgbClr val="005493"/>
                </a:solidFill>
              </a:defRPr>
            </a:pPr>
            <a:r>
              <a:t>Art. 6 ust. 1 lit. E rozporządzenia RODO  - przetwarzanie jest niezbędne do wykonania zadania realizowanego w interesie publicznym lub w ramach sprawowania władzy publicznej powierzonej administratorowi.</a:t>
            </a:r>
          </a:p>
          <a:p>
            <a:pPr>
              <a:lnSpc>
                <a:spcPct val="150000"/>
              </a:lnSpc>
              <a:defRPr>
                <a:solidFill>
                  <a:srgbClr val="005493"/>
                </a:solidFill>
              </a:defRPr>
            </a:pPr>
            <a:r>
              <a:t>Art. 6 ust. 1 lit. F - wystawienia FV</a:t>
            </a:r>
          </a:p>
          <a:p>
            <a:pPr>
              <a:lnSpc>
                <a:spcPct val="150000"/>
              </a:lnSpc>
              <a:defRPr>
                <a:solidFill>
                  <a:srgbClr val="005493"/>
                </a:solidFill>
              </a:defRPr>
            </a:pPr>
            <a:r>
              <a:t>Odniesienie do art KPC</a:t>
            </a:r>
          </a:p>
        </p:txBody>
      </p:sp>
      <p:sp>
        <p:nvSpPr>
          <p:cNvPr id="404" name="Freeform 9"/>
          <p:cNvSpPr/>
          <p:nvPr/>
        </p:nvSpPr>
        <p:spPr>
          <a:xfrm>
            <a:off x="19779595" y="9457621"/>
            <a:ext cx="3445586" cy="40346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5" name="Freeform 5"/>
          <p:cNvSpPr/>
          <p:nvPr/>
        </p:nvSpPr>
        <p:spPr>
          <a:xfrm>
            <a:off x="19465098" y="9742919"/>
            <a:ext cx="5580318" cy="55803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6" name="Freeform 2"/>
          <p:cNvSpPr/>
          <p:nvPr/>
        </p:nvSpPr>
        <p:spPr>
          <a:xfrm>
            <a:off x="22253387" y="453912"/>
            <a:ext cx="3084270" cy="308427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Jak długo mediator może przechowywać dane osobowe?"/>
          <p:cNvSpPr txBox="1"/>
          <p:nvPr/>
        </p:nvSpPr>
        <p:spPr>
          <a:xfrm>
            <a:off x="1319649" y="438505"/>
            <a:ext cx="21226282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</a:defRPr>
            </a:lvl1pPr>
          </a:lstStyle>
          <a:p>
            <a:pPr/>
            <a:r>
              <a:t>Jak długo mediator może przechowywać dane osobowe? </a:t>
            </a:r>
          </a:p>
        </p:txBody>
      </p:sp>
      <p:sp>
        <p:nvSpPr>
          <p:cNvPr id="409" name="Zgodnie z art. 6 ust. 1 lit. E RODO- dane winny być przechowywane przez okres nie dłuższy, niż jest to niezbędne do celów, w których dane są przetwarzane. Nie dotyczy to przechowywania danych w celach archiwalnych, naukowych, statystycznych, zastrzegając"/>
          <p:cNvSpPr txBox="1"/>
          <p:nvPr/>
        </p:nvSpPr>
        <p:spPr>
          <a:xfrm>
            <a:off x="2052129" y="4534569"/>
            <a:ext cx="22691356" cy="7272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005493"/>
                </a:solidFill>
              </a:defRPr>
            </a:pPr>
            <a:r>
              <a:t>Zgodnie z art. 6 ust. 1 lit. E RODO- dane winny być przechowywane przez okres nie dłuższy, niż jest to niezbędne do celów, w których dane są przetwarzane. Nie dotyczy to przechowywania danych w celach archiwalnych, naukowych, statystycznych, zastrzegając zapeeniwnie odpowiednich środków technicznych i organizacyjnych celem ochrony danych osobowych. </a:t>
            </a:r>
            <a:br/>
            <a:br/>
          </a:p>
        </p:txBody>
      </p:sp>
      <p:sp>
        <p:nvSpPr>
          <p:cNvPr id="410" name="Freeform 9"/>
          <p:cNvSpPr/>
          <p:nvPr/>
        </p:nvSpPr>
        <p:spPr>
          <a:xfrm>
            <a:off x="19779595" y="9457621"/>
            <a:ext cx="3445586" cy="40346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1" name="Freeform 5"/>
          <p:cNvSpPr/>
          <p:nvPr/>
        </p:nvSpPr>
        <p:spPr>
          <a:xfrm>
            <a:off x="19465098" y="9742919"/>
            <a:ext cx="5580318" cy="55803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2" name="Freeform 2"/>
          <p:cNvSpPr/>
          <p:nvPr/>
        </p:nvSpPr>
        <p:spPr>
          <a:xfrm>
            <a:off x="22253387" y="453912"/>
            <a:ext cx="3084270" cy="308427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zym jest AI i gdzie występuje na codzień?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</a:p>
          <a:p>
            <a:pPr marL="685800" indent="-685800">
              <a:lnSpc>
                <a:spcPct val="150000"/>
              </a:lnSpc>
              <a:defRPr sz="5100"/>
            </a:pPr>
            <a:r>
              <a:t>Poufność informacji w mediacji </a:t>
            </a:r>
          </a:p>
          <a:p>
            <a:pPr marL="685800" indent="-685800">
              <a:lnSpc>
                <a:spcPct val="150000"/>
              </a:lnSpc>
              <a:defRPr sz="5100"/>
            </a:pPr>
            <a:r>
              <a:t>Podstawy prawne ochrony danych w zarysie</a:t>
            </a:r>
          </a:p>
          <a:p>
            <a:pPr marL="685800" indent="-685800">
              <a:lnSpc>
                <a:spcPct val="150000"/>
              </a:lnSpc>
              <a:defRPr sz="5100"/>
            </a:pPr>
            <a:r>
              <a:t>Ochrona informacji w sieci </a:t>
            </a:r>
          </a:p>
        </p:txBody>
      </p:sp>
      <p:sp>
        <p:nvSpPr>
          <p:cNvPr id="245" name="O   CZYM   DZISIAJ   będziemy   rozmawiać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75969">
              <a:defRPr spc="-188" sz="10904"/>
            </a:lvl1pPr>
          </a:lstStyle>
          <a:p>
            <a:pPr/>
            <a:r>
              <a:t>O   CZYM   DZISIAJ   będziemy   rozmawiać?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5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6" name="Freeform 4"/>
          <p:cNvSpPr/>
          <p:nvPr/>
        </p:nvSpPr>
        <p:spPr>
          <a:xfrm>
            <a:off x="13529842" y="1473256"/>
            <a:ext cx="1561831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7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8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9" name="Freeform 9"/>
          <p:cNvSpPr/>
          <p:nvPr/>
        </p:nvSpPr>
        <p:spPr>
          <a:xfrm>
            <a:off x="532374" y="3705501"/>
            <a:ext cx="9442198" cy="977621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0" name="TextBox 12"/>
          <p:cNvSpPr txBox="1"/>
          <p:nvPr/>
        </p:nvSpPr>
        <p:spPr>
          <a:xfrm>
            <a:off x="8850658" y="4158505"/>
            <a:ext cx="15137349" cy="3620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44" sz="144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Najpopularniejsze zagrożenia </a:t>
            </a:r>
          </a:p>
        </p:txBody>
      </p:sp>
      <p:sp>
        <p:nvSpPr>
          <p:cNvPr id="421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4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5" name="Freeform 4"/>
          <p:cNvSpPr/>
          <p:nvPr/>
        </p:nvSpPr>
        <p:spPr>
          <a:xfrm>
            <a:off x="3845987" y="695329"/>
            <a:ext cx="1561831" cy="156183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6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7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8" name="Freeform 9"/>
          <p:cNvSpPr/>
          <p:nvPr/>
        </p:nvSpPr>
        <p:spPr>
          <a:xfrm>
            <a:off x="532374" y="3705501"/>
            <a:ext cx="9442198" cy="977621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9" name="TextBox 12"/>
          <p:cNvSpPr txBox="1"/>
          <p:nvPr/>
        </p:nvSpPr>
        <p:spPr>
          <a:xfrm>
            <a:off x="9735886" y="2119798"/>
            <a:ext cx="15137348" cy="6919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219200">
              <a:lnSpc>
                <a:spcPts val="14000"/>
              </a:lnSpc>
              <a:spcBef>
                <a:spcPts val="0"/>
              </a:spcBef>
              <a:defRPr spc="-144" sz="144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pPr>
            <a:r>
              <a:t>Powody ataków</a:t>
            </a:r>
          </a:p>
          <a:p>
            <a:pPr marL="740833" indent="-740833" defTabSz="1219200">
              <a:lnSpc>
                <a:spcPts val="14000"/>
              </a:lnSpc>
              <a:spcBef>
                <a:spcPts val="0"/>
              </a:spcBef>
              <a:buSzPct val="125000"/>
              <a:buChar char="•"/>
              <a:defRPr spc="-56" sz="56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pPr>
            <a:r>
              <a:t>Dane</a:t>
            </a:r>
          </a:p>
          <a:p>
            <a:pPr marL="740833" indent="-740833" defTabSz="1219200">
              <a:lnSpc>
                <a:spcPts val="14000"/>
              </a:lnSpc>
              <a:spcBef>
                <a:spcPts val="0"/>
              </a:spcBef>
              <a:buSzPct val="125000"/>
              <a:buChar char="•"/>
              <a:defRPr spc="-56" sz="56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pPr>
            <a:r>
              <a:t>Ciągłość działania</a:t>
            </a:r>
          </a:p>
          <a:p>
            <a:pPr marL="740833" indent="-740833" defTabSz="1219200">
              <a:lnSpc>
                <a:spcPts val="14000"/>
              </a:lnSpc>
              <a:spcBef>
                <a:spcPts val="0"/>
              </a:spcBef>
              <a:buSzPct val="125000"/>
              <a:buChar char="•"/>
              <a:defRPr spc="-56" sz="56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pPr>
            <a:r>
              <a:t>Brama do innych celów </a:t>
            </a:r>
          </a:p>
        </p:txBody>
      </p:sp>
      <p:sp>
        <p:nvSpPr>
          <p:cNvPr id="430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Bezpieczne hasł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Bezpieczne hasło</a:t>
            </a:r>
          </a:p>
        </p:txBody>
      </p:sp>
      <p:sp>
        <p:nvSpPr>
          <p:cNvPr id="433" name="Twórz za każdym razem unikatowe hasło!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27050" indent="-527050" defTabSz="685165">
              <a:spcBef>
                <a:spcPts val="4800"/>
              </a:spcBef>
              <a:defRPr sz="3900"/>
            </a:pPr>
            <a:r>
              <a:t>Twórz za każdym razem unikatowe hasło!</a:t>
            </a:r>
          </a:p>
          <a:p>
            <a:pPr marL="527050" indent="-527050" defTabSz="685165">
              <a:spcBef>
                <a:spcPts val="4800"/>
              </a:spcBef>
              <a:defRPr sz="3900"/>
            </a:pPr>
            <a:r>
              <a:t>Nie zapisuj haseł! Nie na tyłach klawiatury, notesach itd.</a:t>
            </a:r>
          </a:p>
          <a:p>
            <a:pPr marL="527050" indent="-527050" defTabSz="685165">
              <a:spcBef>
                <a:spcPts val="4800"/>
              </a:spcBef>
              <a:defRPr sz="3900"/>
            </a:pPr>
            <a:r>
              <a:t>Nie używaj tego samego hasła w dwóch witrynach!</a:t>
            </a:r>
          </a:p>
          <a:p>
            <a:pPr marL="527050" indent="-527050" defTabSz="685165">
              <a:spcBef>
                <a:spcPts val="4800"/>
              </a:spcBef>
              <a:defRPr sz="3900"/>
            </a:pPr>
            <a:r>
              <a:t>Nie wpisuj hasła, gdy ktoś patrzy Ci przez ramię?</a:t>
            </a:r>
          </a:p>
          <a:p>
            <a:pPr marL="527050" indent="-527050" defTabSz="685165">
              <a:spcBef>
                <a:spcPts val="4800"/>
              </a:spcBef>
              <a:defRPr sz="3900"/>
            </a:pPr>
            <a:r>
              <a:t>Używaj dyskretnych ekranów!</a:t>
            </a:r>
          </a:p>
          <a:p>
            <a:pPr marL="527050" indent="-527050" defTabSz="685165">
              <a:spcBef>
                <a:spcPts val="4800"/>
              </a:spcBef>
              <a:defRPr sz="3900"/>
            </a:pPr>
            <a:r>
              <a:t>Zmieniaj hasło natychmiast, gdy zostanie naruszone!</a:t>
            </a:r>
          </a:p>
          <a:p>
            <a:pPr marL="527050" indent="-527050" defTabSz="685165">
              <a:spcBef>
                <a:spcPts val="4800"/>
              </a:spcBef>
              <a:defRPr sz="3900"/>
            </a:pPr>
            <a:r>
              <a:t>Używaj bezpiecznych sieci!</a:t>
            </a:r>
          </a:p>
          <a:p>
            <a:pPr marL="527050" indent="-527050" defTabSz="685165">
              <a:spcBef>
                <a:spcPts val="4800"/>
              </a:spcBef>
              <a:defRPr sz="3900"/>
            </a:pPr>
            <a:r>
              <a:t>Nie wpisuj hasła w urządzeniu, które nie należy do Ciebie!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Bezpieczne hasł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Bezpieczne hasła</a:t>
            </a:r>
          </a:p>
        </p:txBody>
      </p:sp>
      <p:sp>
        <p:nvSpPr>
          <p:cNvPr id="436" name="Dlaczego warto używać silnych haseł?…"/>
          <p:cNvSpPr txBox="1"/>
          <p:nvPr>
            <p:ph type="body" sz="half" idx="1"/>
          </p:nvPr>
        </p:nvSpPr>
        <p:spPr>
          <a:xfrm>
            <a:off x="11204564" y="3149600"/>
            <a:ext cx="11490336" cy="9296400"/>
          </a:xfrm>
          <a:prstGeom prst="rect">
            <a:avLst/>
          </a:prstGeom>
        </p:spPr>
        <p:txBody>
          <a:bodyPr/>
          <a:lstStyle/>
          <a:p>
            <a:pPr/>
            <a:r>
              <a:t>Dlaczego warto używać silnych haseł?</a:t>
            </a:r>
          </a:p>
          <a:p>
            <a:pPr/>
            <a:r>
              <a:t>Jak utworzyć bezpieczne hasło?</a:t>
            </a:r>
          </a:p>
          <a:p>
            <a:pPr/>
            <a:r>
              <a:t>Czego nie stosować przy tworzeniu haseł?</a:t>
            </a:r>
          </a:p>
          <a:p>
            <a:pPr/>
            <a:r>
              <a:t>Jak dbać o hasło?</a:t>
            </a:r>
          </a:p>
          <a:p>
            <a:pPr/>
            <a:r>
              <a:t>Zarządzanie hasłami </a:t>
            </a:r>
          </a:p>
        </p:txBody>
      </p:sp>
      <p:pic>
        <p:nvPicPr>
          <p:cNvPr id="437" name="Screenshot 2026-03-23 at 07.39.40.png" descr="Screenshot 2026-03-23 at 07.39.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9985" y="5588000"/>
            <a:ext cx="9537703" cy="431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Bezpieczne hasł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Bezpieczne hasło</a:t>
            </a:r>
          </a:p>
        </p:txBody>
      </p:sp>
      <p:sp>
        <p:nvSpPr>
          <p:cNvPr id="440" name="Imiona dzieci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Imiona dzieci</a:t>
            </a:r>
          </a:p>
          <a:p>
            <a:pPr/>
            <a:r>
              <a:t>Imiona kotów, psów i innych zwierząt</a:t>
            </a:r>
          </a:p>
          <a:p>
            <a:pPr/>
            <a:r>
              <a:t>Ulubionych miejsc</a:t>
            </a:r>
          </a:p>
          <a:p>
            <a:pPr/>
            <a:r>
              <a:t>Miejscowości urodzenia</a:t>
            </a:r>
          </a:p>
          <a:p>
            <a:pPr/>
            <a:r>
              <a:t>Wszystkie informacje, którymi dzielimy się w sieci</a:t>
            </a:r>
          </a:p>
        </p:txBody>
      </p:sp>
      <p:pic>
        <p:nvPicPr>
          <p:cNvPr id="441" name="Line Line" descr="Line L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276481">
            <a:off x="659481" y="7759700"/>
            <a:ext cx="19338327" cy="76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Line Line" descr="Line L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211754">
            <a:off x="1125331" y="7759700"/>
            <a:ext cx="19789955" cy="76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Bezpieczne hasł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Bezpieczne hasło</a:t>
            </a:r>
          </a:p>
        </p:txBody>
      </p:sp>
      <p:sp>
        <p:nvSpPr>
          <p:cNvPr id="445" name="Co najmniej 8 znaków (lepiej 12-14): małe litery, duże litery, liczby, znaki specjalne.…"/>
          <p:cNvSpPr txBox="1"/>
          <p:nvPr>
            <p:ph type="body" idx="1"/>
          </p:nvPr>
        </p:nvSpPr>
        <p:spPr>
          <a:xfrm>
            <a:off x="1689100" y="2620013"/>
            <a:ext cx="21005800" cy="9296401"/>
          </a:xfrm>
          <a:prstGeom prst="rect">
            <a:avLst/>
          </a:prstGeom>
        </p:spPr>
        <p:txBody>
          <a:bodyPr/>
          <a:lstStyle/>
          <a:p>
            <a:pPr/>
            <a:r>
              <a:t>Co najmniej 8 znaków (lepiej 12-14): małe litery, duże litery, liczby, znaki specjalne.</a:t>
            </a:r>
          </a:p>
          <a:p>
            <a:pPr/>
            <a:r>
              <a:t>Użyj frazy i zamień: </a:t>
            </a:r>
            <a:br/>
            <a:r>
              <a:t>                                a na @ </a:t>
            </a:r>
            <a:br/>
            <a:r>
              <a:t>                                s na $</a:t>
            </a:r>
            <a:br/>
            <a:r>
              <a:t>                                mało “o” na 0</a:t>
            </a:r>
            <a:br/>
            <a:r>
              <a:t>                                zamień i na !</a:t>
            </a:r>
          </a:p>
          <a:p>
            <a:pPr marL="0" indent="0">
              <a:buSzTx/>
              <a:buNone/>
            </a:pPr>
          </a:p>
          <a:p>
            <a:pPr defTabSz="457200">
              <a:spcBef>
                <a:spcPts val="1500"/>
              </a:spcBef>
              <a:defRPr>
                <a:solidFill>
                  <a:srgbClr val="1B1B1B"/>
                </a:solidFill>
              </a:defRPr>
            </a:pPr>
            <a:r>
              <a:t>Słowa „Mam dwadzieścia lat" zapisz jako M@m2dzie$ciAl4T. </a:t>
            </a:r>
          </a:p>
          <a:p>
            <a:pPr defTabSz="457200">
              <a:spcBef>
                <a:spcPts val="1500"/>
              </a:spcBef>
              <a:defRPr>
                <a:solidFill>
                  <a:srgbClr val="1B1B1B"/>
                </a:solidFill>
              </a:defRPr>
            </a:pPr>
            <a:r>
              <a:t>Użyj zapisu fonetycznego np.</a:t>
            </a:r>
            <a:r>
              <a:rPr b="1"/>
              <a:t> Szmeterl!ng2026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Które hasło jest bezpieczne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Które hasło jest bezpieczne?</a:t>
            </a:r>
          </a:p>
        </p:txBody>
      </p:sp>
      <p:sp>
        <p:nvSpPr>
          <p:cNvPr id="448" name="JaśiMałgosiaidądolasu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JaśiMałgosiaidądolasu</a:t>
            </a:r>
          </a:p>
          <a:p>
            <a:pPr/>
            <a:r>
              <a:t>WInd@w$IdzieD@K@sza2026!</a:t>
            </a:r>
          </a:p>
          <a:p>
            <a:pPr/>
            <a:r>
              <a:t>?Kancelaria26</a:t>
            </a:r>
          </a:p>
          <a:p>
            <a:pPr/>
            <a:r>
              <a:t>?Adwokatura2025Mediator2023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Jak to wszystko zapamiętać"/>
          <p:cNvSpPr txBox="1"/>
          <p:nvPr>
            <p:ph type="title"/>
          </p:nvPr>
        </p:nvSpPr>
        <p:spPr>
          <a:xfrm>
            <a:off x="1689100" y="1783180"/>
            <a:ext cx="21005800" cy="2286001"/>
          </a:xfrm>
          <a:prstGeom prst="rect">
            <a:avLst/>
          </a:prstGeom>
        </p:spPr>
        <p:txBody>
          <a:bodyPr/>
          <a:lstStyle/>
          <a:p>
            <a:pPr/>
            <a:r>
              <a:t>Jak to wszystko zapamiętać?</a:t>
            </a:r>
          </a:p>
        </p:txBody>
      </p:sp>
      <p:sp>
        <p:nvSpPr>
          <p:cNvPr id="451" name="W systemach APPLE używaj KEYPAS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 systemach APPLE używaj KEYPASS</a:t>
            </a:r>
          </a:p>
          <a:p>
            <a:pPr/>
            <a:r>
              <a:t>W systemach SAMSUNG jest KNOX</a:t>
            </a:r>
          </a:p>
          <a:p>
            <a:pPr/>
            <a:r>
              <a:t>W innych telefonach zawsze potrzebny jest antywirus (płatny) i wersja keepocket.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Screenshot 2026-03-23 at 08.08.15.png"/>
          <p:cNvGrpSpPr/>
          <p:nvPr/>
        </p:nvGrpSpPr>
        <p:grpSpPr>
          <a:xfrm>
            <a:off x="3631370" y="2572776"/>
            <a:ext cx="15250499" cy="10425885"/>
            <a:chOff x="0" y="0"/>
            <a:chExt cx="15250498" cy="10425883"/>
          </a:xfrm>
        </p:grpSpPr>
        <p:pic>
          <p:nvPicPr>
            <p:cNvPr id="454" name="Screenshot 2026-03-23 at 08.08.15.png" descr="Screenshot 2026-03-23 at 08.08.15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4996499" cy="1009568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53" name="Screenshot 2026-03-23 at 08.08.15.png" descr="Screenshot 2026-03-23 at 08.08.15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250499" cy="10425884"/>
            </a:xfrm>
            <a:prstGeom prst="rect">
              <a:avLst/>
            </a:prstGeom>
            <a:effectLst/>
          </p:spPr>
        </p:pic>
      </p:grpSp>
      <p:sp>
        <p:nvSpPr>
          <p:cNvPr id="456" name="Podobno już można zczytywać linie papilarne ze zdjęć"/>
          <p:cNvSpPr txBox="1"/>
          <p:nvPr/>
        </p:nvSpPr>
        <p:spPr>
          <a:xfrm>
            <a:off x="866005" y="774801"/>
            <a:ext cx="19509893" cy="1217341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spcBef>
                <a:spcPts val="0"/>
              </a:spcBef>
              <a:defRPr sz="7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Hasło?  Linie papilarne?  Czy odczyt twarzy?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rywatne konto e-mai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Prywatne konto e-mail</a:t>
            </a:r>
          </a:p>
        </p:txBody>
      </p:sp>
      <p:pic>
        <p:nvPicPr>
          <p:cNvPr id="459" name="Screenshot 2026-03-23 at 08.04.46.png" descr="Screenshot 2026-03-23 at 08.04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75299" y="4045377"/>
            <a:ext cx="10444489" cy="6562919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Screenshot 2026-03-23 at 08.05.07.png" descr="Screenshot 2026-03-23 at 08.05.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241908" y="4933388"/>
            <a:ext cx="9691500" cy="61452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itle 1"/>
          <p:cNvSpPr txBox="1"/>
          <p:nvPr>
            <p:ph type="title"/>
          </p:nvPr>
        </p:nvSpPr>
        <p:spPr>
          <a:xfrm>
            <a:off x="4082900" y="1148316"/>
            <a:ext cx="18979116" cy="3789444"/>
          </a:xfrm>
          <a:prstGeom prst="rect">
            <a:avLst/>
          </a:prstGeom>
        </p:spPr>
        <p:txBody>
          <a:bodyPr/>
          <a:lstStyle/>
          <a:p>
            <a:pPr/>
            <a:r>
              <a:t>Ćwiczenie – uzpełnij ankietę</a:t>
            </a:r>
          </a:p>
        </p:txBody>
      </p:sp>
      <p:grpSp>
        <p:nvGrpSpPr>
          <p:cNvPr id="279" name="Content Placeholder 2"/>
          <p:cNvGrpSpPr/>
          <p:nvPr/>
        </p:nvGrpSpPr>
        <p:grpSpPr>
          <a:xfrm>
            <a:off x="1336918" y="4569811"/>
            <a:ext cx="21710168" cy="6619526"/>
            <a:chOff x="0" y="-1"/>
            <a:chExt cx="21710166" cy="6619524"/>
          </a:xfrm>
        </p:grpSpPr>
        <p:sp>
          <p:nvSpPr>
            <p:cNvPr id="248" name="Line"/>
            <p:cNvSpPr/>
            <p:nvPr/>
          </p:nvSpPr>
          <p:spPr>
            <a:xfrm>
              <a:off x="4625432" y="1388711"/>
              <a:ext cx="1003480" cy="4"/>
            </a:xfrm>
            <a:prstGeom prst="line">
              <a:avLst/>
            </a:prstGeom>
            <a:noFill/>
            <a:ln w="12700" cap="flat">
              <a:solidFill>
                <a:srgbClr val="1973EB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251" name="Group"/>
            <p:cNvGrpSpPr/>
            <p:nvPr/>
          </p:nvGrpSpPr>
          <p:grpSpPr>
            <a:xfrm>
              <a:off x="0" y="-2"/>
              <a:ext cx="4629035" cy="2777428"/>
              <a:chOff x="0" y="-1"/>
              <a:chExt cx="4629034" cy="2777426"/>
            </a:xfrm>
          </p:grpSpPr>
          <p:sp>
            <p:nvSpPr>
              <p:cNvPr id="249" name="Rectangle"/>
              <p:cNvSpPr/>
              <p:nvPr/>
            </p:nvSpPr>
            <p:spPr>
              <a:xfrm>
                <a:off x="0" y="-2"/>
                <a:ext cx="4629035" cy="2777428"/>
              </a:xfrm>
              <a:prstGeom prst="rect">
                <a:avLst/>
              </a:prstGeom>
              <a:solidFill>
                <a:srgbClr val="1973EB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600"/>
                  </a:spcBef>
                  <a:defRPr b="1" sz="24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</a:p>
            </p:txBody>
          </p:sp>
          <p:sp>
            <p:nvSpPr>
              <p:cNvPr id="250" name="1. Co zmotywowało Cię, aby uczestniczyć w tych zajęciach?"/>
              <p:cNvSpPr/>
              <p:nvPr/>
            </p:nvSpPr>
            <p:spPr>
              <a:xfrm>
                <a:off x="0" y="1388712"/>
                <a:ext cx="462903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6826" tIns="226826" rIns="226826" bIns="226826" numCol="1" anchor="ctr">
                <a:sp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  <a:r>
                  <a:t>1</a:t>
                </a:r>
                <a:r>
                  <a:rPr sz="2400"/>
                  <a:t>. </a:t>
                </a:r>
                <a:r>
                  <a:t>Co Cię zmotywowało, aby uczestniczyć w tych zajęciach?</a:t>
                </a:r>
              </a:p>
            </p:txBody>
          </p:sp>
        </p:grpSp>
        <p:sp>
          <p:nvSpPr>
            <p:cNvPr id="252" name="Line"/>
            <p:cNvSpPr/>
            <p:nvPr/>
          </p:nvSpPr>
          <p:spPr>
            <a:xfrm>
              <a:off x="10319140" y="1388711"/>
              <a:ext cx="1003480" cy="4"/>
            </a:xfrm>
            <a:prstGeom prst="line">
              <a:avLst/>
            </a:prstGeom>
            <a:noFill/>
            <a:ln w="12700" cap="flat">
              <a:solidFill>
                <a:srgbClr val="1973EB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255" name="Group"/>
            <p:cNvGrpSpPr/>
            <p:nvPr/>
          </p:nvGrpSpPr>
          <p:grpSpPr>
            <a:xfrm>
              <a:off x="5420055" y="45217"/>
              <a:ext cx="5176344" cy="3105811"/>
              <a:chOff x="0" y="1071"/>
              <a:chExt cx="5176343" cy="3105810"/>
            </a:xfrm>
          </p:grpSpPr>
          <p:sp>
            <p:nvSpPr>
              <p:cNvPr id="253" name="Rectangle"/>
              <p:cNvSpPr/>
              <p:nvPr/>
            </p:nvSpPr>
            <p:spPr>
              <a:xfrm>
                <a:off x="0" y="1071"/>
                <a:ext cx="5176344" cy="3105811"/>
              </a:xfrm>
              <a:prstGeom prst="rect">
                <a:avLst/>
              </a:prstGeom>
              <a:solidFill>
                <a:srgbClr val="1973EB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6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</a:p>
            </p:txBody>
          </p:sp>
          <p:sp>
            <p:nvSpPr>
              <p:cNvPr id="254" name="2. Jak i po czym poznasz patrząc wstecz za kilka miesięcy, że uczyłaś/eś się i wprowadziłaś/eś zmiany?"/>
              <p:cNvSpPr/>
              <p:nvPr/>
            </p:nvSpPr>
            <p:spPr>
              <a:xfrm>
                <a:off x="0" y="1553977"/>
                <a:ext cx="5176343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6826" tIns="226826" rIns="226826" bIns="226826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lvl1pPr>
              </a:lstStyle>
              <a:p>
                <a:pPr/>
                <a:r>
                  <a:t>2. Jak i po czym poznasz patrząc wstecz za kilka miesięcy, że uczyłaś/eś się i wprowadziłaś/eś zmiany?</a:t>
                </a:r>
              </a:p>
            </p:txBody>
          </p:sp>
        </p:grpSp>
        <p:sp>
          <p:nvSpPr>
            <p:cNvPr id="256" name="Line"/>
            <p:cNvSpPr/>
            <p:nvPr/>
          </p:nvSpPr>
          <p:spPr>
            <a:xfrm>
              <a:off x="16012853" y="1388711"/>
              <a:ext cx="1003480" cy="4"/>
            </a:xfrm>
            <a:prstGeom prst="line">
              <a:avLst/>
            </a:prstGeom>
            <a:noFill/>
            <a:ln w="12700" cap="flat">
              <a:solidFill>
                <a:srgbClr val="1973EB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259" name="Group"/>
            <p:cNvGrpSpPr/>
            <p:nvPr/>
          </p:nvGrpSpPr>
          <p:grpSpPr>
            <a:xfrm>
              <a:off x="11387417" y="0"/>
              <a:ext cx="4629037" cy="2777425"/>
              <a:chOff x="0" y="0"/>
              <a:chExt cx="4629036" cy="2777423"/>
            </a:xfrm>
          </p:grpSpPr>
          <p:sp>
            <p:nvSpPr>
              <p:cNvPr id="257" name="Rectangle"/>
              <p:cNvSpPr/>
              <p:nvPr/>
            </p:nvSpPr>
            <p:spPr>
              <a:xfrm>
                <a:off x="0" y="0"/>
                <a:ext cx="4629037" cy="2777424"/>
              </a:xfrm>
              <a:prstGeom prst="rect">
                <a:avLst/>
              </a:prstGeom>
              <a:solidFill>
                <a:srgbClr val="1973EB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244600">
                  <a:lnSpc>
                    <a:spcPct val="90000"/>
                  </a:lnSpc>
                  <a:spcBef>
                    <a:spcPts val="1600"/>
                  </a:spcBef>
                  <a:defRPr b="1" sz="28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</a:p>
            </p:txBody>
          </p:sp>
          <p:sp>
            <p:nvSpPr>
              <p:cNvPr id="258" name="3. Jakie są niektóre z Twoich szczególnie mocnych zasobów/cech, które wspierają Cię w procesie uczenia się i osiągania zamierzonych przez Ciebie rezultatów?"/>
              <p:cNvSpPr/>
              <p:nvPr/>
            </p:nvSpPr>
            <p:spPr>
              <a:xfrm>
                <a:off x="0" y="1388709"/>
                <a:ext cx="462903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6826" tIns="226826" rIns="226826" bIns="226826" numCol="1" anchor="ctr">
                <a:spAutoFit/>
              </a:bodyPr>
              <a:lstStyle>
                <a:lvl1pPr algn="ctr" defTabSz="1244600">
                  <a:lnSpc>
                    <a:spcPct val="90000"/>
                  </a:lnSpc>
                  <a:spcBef>
                    <a:spcPts val="1100"/>
                  </a:spcBef>
                  <a:defRPr b="1" sz="28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lvl1pPr>
              </a:lstStyle>
              <a:p>
                <a:pPr/>
                <a:r>
                  <a:t>3. Jakie są niektóre z Twoich szczególnie mocnych cech , które wspierają Ciebie w uczeniu się?</a:t>
                </a:r>
              </a:p>
            </p:txBody>
          </p:sp>
        </p:grpSp>
        <p:sp>
          <p:nvSpPr>
            <p:cNvPr id="260" name="Line"/>
            <p:cNvSpPr/>
            <p:nvPr/>
          </p:nvSpPr>
          <p:spPr>
            <a:xfrm>
              <a:off x="2314515" y="2773821"/>
              <a:ext cx="17081133" cy="10034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1536"/>
                  </a:lnTo>
                  <a:lnTo>
                    <a:pt x="0" y="11536"/>
                  </a:lnTo>
                  <a:lnTo>
                    <a:pt x="0" y="21600"/>
                  </a:lnTo>
                </a:path>
              </a:pathLst>
            </a:custGeom>
            <a:noFill/>
            <a:ln w="12700" cap="flat">
              <a:solidFill>
                <a:srgbClr val="1973EB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ts val="1600"/>
                </a:spcBef>
                <a:defRPr sz="1000">
                  <a:latin typeface="Grandview Display"/>
                  <a:ea typeface="Grandview Display"/>
                  <a:cs typeface="Grandview Display"/>
                  <a:sym typeface="Grandview Display"/>
                </a:defRPr>
              </a:pPr>
            </a:p>
          </p:txBody>
        </p:sp>
        <p:grpSp>
          <p:nvGrpSpPr>
            <p:cNvPr id="263" name="Group"/>
            <p:cNvGrpSpPr/>
            <p:nvPr/>
          </p:nvGrpSpPr>
          <p:grpSpPr>
            <a:xfrm>
              <a:off x="17081127" y="-2"/>
              <a:ext cx="4629040" cy="2777428"/>
              <a:chOff x="-1" y="-1"/>
              <a:chExt cx="4629039" cy="2777426"/>
            </a:xfrm>
          </p:grpSpPr>
          <p:sp>
            <p:nvSpPr>
              <p:cNvPr id="261" name="Rectangle"/>
              <p:cNvSpPr/>
              <p:nvPr/>
            </p:nvSpPr>
            <p:spPr>
              <a:xfrm>
                <a:off x="-2" y="-2"/>
                <a:ext cx="4629039" cy="2777428"/>
              </a:xfrm>
              <a:prstGeom prst="rect">
                <a:avLst/>
              </a:prstGeom>
              <a:solidFill>
                <a:srgbClr val="1973EB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6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</a:p>
            </p:txBody>
          </p:sp>
          <p:sp>
            <p:nvSpPr>
              <p:cNvPr id="262" name="4. Czego oczekujesz od tych zajęć?"/>
              <p:cNvSpPr/>
              <p:nvPr/>
            </p:nvSpPr>
            <p:spPr>
              <a:xfrm>
                <a:off x="0" y="1388711"/>
                <a:ext cx="4629038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6826" tIns="226826" rIns="226826" bIns="226826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lvl1pPr>
              </a:lstStyle>
              <a:p>
                <a:pPr/>
                <a:r>
                  <a:t>4. Czego oczekujesz od tych zajęć?</a:t>
                </a:r>
              </a:p>
            </p:txBody>
          </p:sp>
        </p:grpSp>
        <p:sp>
          <p:nvSpPr>
            <p:cNvPr id="264" name="Line"/>
            <p:cNvSpPr/>
            <p:nvPr/>
          </p:nvSpPr>
          <p:spPr>
            <a:xfrm>
              <a:off x="4625432" y="5230811"/>
              <a:ext cx="1003480" cy="4"/>
            </a:xfrm>
            <a:prstGeom prst="line">
              <a:avLst/>
            </a:prstGeom>
            <a:noFill/>
            <a:ln w="12700" cap="flat">
              <a:solidFill>
                <a:srgbClr val="1973EB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267" name="Group"/>
            <p:cNvGrpSpPr/>
            <p:nvPr/>
          </p:nvGrpSpPr>
          <p:grpSpPr>
            <a:xfrm>
              <a:off x="0" y="3842097"/>
              <a:ext cx="4629035" cy="2777427"/>
              <a:chOff x="0" y="0"/>
              <a:chExt cx="4629034" cy="2777425"/>
            </a:xfrm>
          </p:grpSpPr>
          <p:sp>
            <p:nvSpPr>
              <p:cNvPr id="265" name="Rectangle"/>
              <p:cNvSpPr/>
              <p:nvPr/>
            </p:nvSpPr>
            <p:spPr>
              <a:xfrm>
                <a:off x="0" y="-1"/>
                <a:ext cx="4629035" cy="2777426"/>
              </a:xfrm>
              <a:prstGeom prst="rect">
                <a:avLst/>
              </a:prstGeom>
              <a:solidFill>
                <a:srgbClr val="1973EB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600"/>
                  </a:spcBef>
                  <a:defRPr b="1" sz="24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</a:p>
            </p:txBody>
          </p:sp>
          <p:sp>
            <p:nvSpPr>
              <p:cNvPr id="266" name="5. Co chcesz uzyskać podczas tego treningu?"/>
              <p:cNvSpPr/>
              <p:nvPr/>
            </p:nvSpPr>
            <p:spPr>
              <a:xfrm>
                <a:off x="0" y="1388712"/>
                <a:ext cx="462903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6826" tIns="226826" rIns="226826" bIns="226826" numCol="1" anchor="ctr">
                <a:sp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  <a:r>
                  <a:t>5. Co chcesz uzyskać podczas tych zajęć</a:t>
                </a:r>
                <a:r>
                  <a:rPr sz="2400"/>
                  <a:t>?</a:t>
                </a:r>
              </a:p>
            </p:txBody>
          </p:sp>
        </p:grpSp>
        <p:sp>
          <p:nvSpPr>
            <p:cNvPr id="268" name="Line"/>
            <p:cNvSpPr/>
            <p:nvPr/>
          </p:nvSpPr>
          <p:spPr>
            <a:xfrm>
              <a:off x="10319140" y="5230811"/>
              <a:ext cx="1003480" cy="4"/>
            </a:xfrm>
            <a:prstGeom prst="line">
              <a:avLst/>
            </a:prstGeom>
            <a:noFill/>
            <a:ln w="12700" cap="flat">
              <a:solidFill>
                <a:srgbClr val="1973EB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271" name="Group"/>
            <p:cNvGrpSpPr/>
            <p:nvPr/>
          </p:nvGrpSpPr>
          <p:grpSpPr>
            <a:xfrm>
              <a:off x="5693706" y="3842097"/>
              <a:ext cx="4629039" cy="2777427"/>
              <a:chOff x="-1" y="0"/>
              <a:chExt cx="4629037" cy="2777425"/>
            </a:xfrm>
          </p:grpSpPr>
          <p:sp>
            <p:nvSpPr>
              <p:cNvPr id="269" name="Rectangle"/>
              <p:cNvSpPr/>
              <p:nvPr/>
            </p:nvSpPr>
            <p:spPr>
              <a:xfrm>
                <a:off x="-2" y="-1"/>
                <a:ext cx="4629037" cy="2777426"/>
              </a:xfrm>
              <a:prstGeom prst="rect">
                <a:avLst/>
              </a:prstGeom>
              <a:solidFill>
                <a:srgbClr val="1973EB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6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</a:p>
            </p:txBody>
          </p:sp>
          <p:sp>
            <p:nvSpPr>
              <p:cNvPr id="270" name="6. Do czego Ci to będzie potrzebne?"/>
              <p:cNvSpPr/>
              <p:nvPr/>
            </p:nvSpPr>
            <p:spPr>
              <a:xfrm>
                <a:off x="0" y="1388712"/>
                <a:ext cx="462903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6826" tIns="226826" rIns="226826" bIns="226826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lvl1pPr>
              </a:lstStyle>
              <a:p>
                <a:pPr/>
                <a:r>
                  <a:t>6. Do czego Ci to będzie potrzebne?</a:t>
                </a:r>
              </a:p>
            </p:txBody>
          </p:sp>
        </p:grpSp>
        <p:sp>
          <p:nvSpPr>
            <p:cNvPr id="272" name="Line"/>
            <p:cNvSpPr/>
            <p:nvPr/>
          </p:nvSpPr>
          <p:spPr>
            <a:xfrm>
              <a:off x="16012853" y="5230811"/>
              <a:ext cx="1003480" cy="4"/>
            </a:xfrm>
            <a:prstGeom prst="line">
              <a:avLst/>
            </a:prstGeom>
            <a:noFill/>
            <a:ln w="12700" cap="flat">
              <a:solidFill>
                <a:srgbClr val="1973EB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275" name="Group"/>
            <p:cNvGrpSpPr/>
            <p:nvPr/>
          </p:nvGrpSpPr>
          <p:grpSpPr>
            <a:xfrm>
              <a:off x="11387416" y="3842097"/>
              <a:ext cx="4629038" cy="2777427"/>
              <a:chOff x="-1" y="0"/>
              <a:chExt cx="4629037" cy="2777425"/>
            </a:xfrm>
          </p:grpSpPr>
          <p:sp>
            <p:nvSpPr>
              <p:cNvPr id="273" name="Rectangle"/>
              <p:cNvSpPr/>
              <p:nvPr/>
            </p:nvSpPr>
            <p:spPr>
              <a:xfrm>
                <a:off x="-2" y="-1"/>
                <a:ext cx="4629037" cy="2777426"/>
              </a:xfrm>
              <a:prstGeom prst="rect">
                <a:avLst/>
              </a:prstGeom>
              <a:solidFill>
                <a:srgbClr val="1973EB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6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</a:p>
            </p:txBody>
          </p:sp>
          <p:sp>
            <p:nvSpPr>
              <p:cNvPr id="274" name="7. A po co chesz osiągnąć to co wymieniłaś/eś w punkcie nr 6?"/>
              <p:cNvSpPr/>
              <p:nvPr/>
            </p:nvSpPr>
            <p:spPr>
              <a:xfrm>
                <a:off x="0" y="1388712"/>
                <a:ext cx="462903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6826" tIns="226826" rIns="226826" bIns="226826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lvl1pPr>
              </a:lstStyle>
              <a:p>
                <a:pPr/>
                <a:r>
                  <a:t>7. A po co chesz osiągnąć to co wymieniłaś/eś w punkcie nr 6?</a:t>
                </a:r>
              </a:p>
            </p:txBody>
          </p:sp>
        </p:grpSp>
        <p:grpSp>
          <p:nvGrpSpPr>
            <p:cNvPr id="278" name="Group"/>
            <p:cNvGrpSpPr/>
            <p:nvPr/>
          </p:nvGrpSpPr>
          <p:grpSpPr>
            <a:xfrm>
              <a:off x="17081127" y="3842097"/>
              <a:ext cx="4629040" cy="2777427"/>
              <a:chOff x="-1" y="0"/>
              <a:chExt cx="4629039" cy="2777425"/>
            </a:xfrm>
          </p:grpSpPr>
          <p:sp>
            <p:nvSpPr>
              <p:cNvPr id="276" name="Rectangle"/>
              <p:cNvSpPr/>
              <p:nvPr/>
            </p:nvSpPr>
            <p:spPr>
              <a:xfrm>
                <a:off x="-2" y="-1"/>
                <a:ext cx="4629039" cy="2777426"/>
              </a:xfrm>
              <a:prstGeom prst="rect">
                <a:avLst/>
              </a:prstGeom>
              <a:solidFill>
                <a:srgbClr val="1973EB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6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pPr>
              </a:p>
            </p:txBody>
          </p:sp>
          <p:sp>
            <p:nvSpPr>
              <p:cNvPr id="277" name="8. A to wszystko chcesz, zrobisz i używasz po to, aby...? (co osiągnąć, co zrobić)"/>
              <p:cNvSpPr/>
              <p:nvPr/>
            </p:nvSpPr>
            <p:spPr>
              <a:xfrm>
                <a:off x="0" y="1388711"/>
                <a:ext cx="4629038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6826" tIns="226826" rIns="226826" bIns="226826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Grandview Display"/>
                    <a:ea typeface="Grandview Display"/>
                    <a:cs typeface="Grandview Display"/>
                    <a:sym typeface="Grandview Display"/>
                  </a:defRPr>
                </a:lvl1pPr>
              </a:lstStyle>
              <a:p>
                <a:pPr/>
                <a:r>
                  <a:t>8. A to wszystko chcesz, zrobisz i używasz po to, aby...? (co osiągnąć, co zrobić)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rywatne konta e-mai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Prywatne konta e-mail</a:t>
            </a:r>
          </a:p>
        </p:txBody>
      </p:sp>
      <p:sp>
        <p:nvSpPr>
          <p:cNvPr id="463" name="Najlepiej mieć kilka kont e-mail u różnych dostawców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Najlepiej mieć kilka kont e-mail u różnych dostawców. </a:t>
            </a:r>
          </a:p>
          <a:p>
            <a:pPr/>
            <a:r>
              <a:t>Do logowania w bankach itd. najbezpieczniejsze konta to np. kicia2026@, sobowtor007@, bober74@</a:t>
            </a:r>
          </a:p>
          <a:p>
            <a:pPr/>
            <a:r>
              <a:t>Nie logujemy się do serwisów i banków itd. tym samym kontem.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rywatne konta e-mai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Konta e-mail</a:t>
            </a:r>
          </a:p>
        </p:txBody>
      </p:sp>
      <p:pic>
        <p:nvPicPr>
          <p:cNvPr id="466" name="Screenshot 2026-03-23 at 07.50.47.png" descr="Screenshot 2026-03-23 at 07.50.4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47175" y="2609113"/>
            <a:ext cx="14869391" cy="102757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Zawsze się wylogowuj!"/>
          <p:cNvSpPr txBox="1"/>
          <p:nvPr>
            <p:ph type="title"/>
          </p:nvPr>
        </p:nvSpPr>
        <p:spPr>
          <a:xfrm>
            <a:off x="1205564" y="4707418"/>
            <a:ext cx="21005802" cy="2286003"/>
          </a:xfrm>
          <a:prstGeom prst="rect">
            <a:avLst/>
          </a:prstGeom>
        </p:spPr>
        <p:txBody>
          <a:bodyPr/>
          <a:lstStyle/>
          <a:p>
            <a:pPr/>
            <a:r>
              <a:t>Zawsze się wylogowuj!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Double-click to edit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71" name="Double-click to edi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72" name="baner mediatorzy.png" descr="baner mediatorz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610" y="397898"/>
            <a:ext cx="24697028" cy="129202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Rectangle 8"/>
          <p:cNvSpPr/>
          <p:nvPr/>
        </p:nvSpPr>
        <p:spPr>
          <a:xfrm>
            <a:off x="-1" y="0"/>
            <a:ext cx="24377906" cy="1371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828800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75" name="Title 1"/>
          <p:cNvSpPr txBox="1"/>
          <p:nvPr>
            <p:ph type="title"/>
          </p:nvPr>
        </p:nvSpPr>
        <p:spPr>
          <a:xfrm>
            <a:off x="1780675" y="1280158"/>
            <a:ext cx="7468028" cy="7132319"/>
          </a:xfrm>
          <a:prstGeom prst="rect">
            <a:avLst/>
          </a:prstGeom>
        </p:spPr>
        <p:txBody>
          <a:bodyPr anchor="b"/>
          <a:lstStyle/>
          <a:p>
            <a:pPr>
              <a:defRPr sz="5200"/>
            </a:pPr>
            <a:br/>
            <a:r>
              <a:rPr sz="9400"/>
              <a:t>Co widzisz?</a:t>
            </a:r>
            <a:br>
              <a:rPr sz="9400"/>
            </a:br>
            <a:br>
              <a:rPr sz="9400"/>
            </a:br>
          </a:p>
        </p:txBody>
      </p:sp>
      <p:grpSp>
        <p:nvGrpSpPr>
          <p:cNvPr id="478" name="sketchy line"/>
          <p:cNvGrpSpPr/>
          <p:nvPr/>
        </p:nvGrpSpPr>
        <p:grpSpPr>
          <a:xfrm>
            <a:off x="1779863" y="8794877"/>
            <a:ext cx="6950256" cy="91927"/>
            <a:chOff x="0" y="0"/>
            <a:chExt cx="6950255" cy="91926"/>
          </a:xfrm>
        </p:grpSpPr>
        <p:sp>
          <p:nvSpPr>
            <p:cNvPr id="476" name="Shape"/>
            <p:cNvSpPr/>
            <p:nvPr/>
          </p:nvSpPr>
          <p:spPr>
            <a:xfrm>
              <a:off x="-1" y="3919"/>
              <a:ext cx="6950256" cy="84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14788" fill="norm" stroke="1" extrusionOk="0">
                  <a:moveTo>
                    <a:pt x="1" y="3447"/>
                  </a:moveTo>
                  <a:cubicBezTo>
                    <a:pt x="1259" y="-1694"/>
                    <a:pt x="2069" y="-570"/>
                    <a:pt x="3889" y="3447"/>
                  </a:cubicBezTo>
                  <a:cubicBezTo>
                    <a:pt x="5708" y="7465"/>
                    <a:pt x="6817" y="5237"/>
                    <a:pt x="8640" y="3447"/>
                  </a:cubicBezTo>
                  <a:cubicBezTo>
                    <a:pt x="10462" y="1657"/>
                    <a:pt x="11412" y="-1457"/>
                    <a:pt x="12311" y="3447"/>
                  </a:cubicBezTo>
                  <a:cubicBezTo>
                    <a:pt x="13210" y="8352"/>
                    <a:pt x="14893" y="931"/>
                    <a:pt x="15982" y="3447"/>
                  </a:cubicBezTo>
                  <a:cubicBezTo>
                    <a:pt x="17071" y="5964"/>
                    <a:pt x="18905" y="-758"/>
                    <a:pt x="21597" y="3447"/>
                  </a:cubicBezTo>
                  <a:cubicBezTo>
                    <a:pt x="21596" y="4986"/>
                    <a:pt x="21596" y="6935"/>
                    <a:pt x="21597" y="9836"/>
                  </a:cubicBezTo>
                  <a:cubicBezTo>
                    <a:pt x="20666" y="11090"/>
                    <a:pt x="19497" y="7845"/>
                    <a:pt x="17494" y="9836"/>
                  </a:cubicBezTo>
                  <a:cubicBezTo>
                    <a:pt x="15491" y="11828"/>
                    <a:pt x="14261" y="19906"/>
                    <a:pt x="13391" y="9836"/>
                  </a:cubicBezTo>
                  <a:cubicBezTo>
                    <a:pt x="12520" y="-233"/>
                    <a:pt x="11315" y="15292"/>
                    <a:pt x="9287" y="9836"/>
                  </a:cubicBezTo>
                  <a:cubicBezTo>
                    <a:pt x="7260" y="4381"/>
                    <a:pt x="5896" y="8642"/>
                    <a:pt x="4536" y="9836"/>
                  </a:cubicBezTo>
                  <a:cubicBezTo>
                    <a:pt x="3177" y="11031"/>
                    <a:pt x="1642" y="11956"/>
                    <a:pt x="1" y="9836"/>
                  </a:cubicBezTo>
                  <a:cubicBezTo>
                    <a:pt x="3" y="8439"/>
                    <a:pt x="-3" y="4756"/>
                    <a:pt x="1" y="3447"/>
                  </a:cubicBezTo>
                  <a:close/>
                </a:path>
              </a:pathLst>
            </a:custGeom>
            <a:solidFill>
              <a:srgbClr val="ED7D3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1828800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77" name="Shape"/>
            <p:cNvSpPr/>
            <p:nvPr/>
          </p:nvSpPr>
          <p:spPr>
            <a:xfrm>
              <a:off x="810" y="0"/>
              <a:ext cx="6949446" cy="91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3865" fill="norm" stroke="1" extrusionOk="0">
                  <a:moveTo>
                    <a:pt x="0" y="3568"/>
                  </a:moveTo>
                  <a:cubicBezTo>
                    <a:pt x="1395" y="-820"/>
                    <a:pt x="3080" y="11574"/>
                    <a:pt x="4320" y="3568"/>
                  </a:cubicBezTo>
                  <a:cubicBezTo>
                    <a:pt x="5560" y="-4438"/>
                    <a:pt x="7025" y="11023"/>
                    <a:pt x="8424" y="3568"/>
                  </a:cubicBezTo>
                  <a:cubicBezTo>
                    <a:pt x="9823" y="-3887"/>
                    <a:pt x="11314" y="11621"/>
                    <a:pt x="12528" y="3568"/>
                  </a:cubicBezTo>
                  <a:cubicBezTo>
                    <a:pt x="13742" y="-4485"/>
                    <a:pt x="14932" y="3618"/>
                    <a:pt x="17280" y="3568"/>
                  </a:cubicBezTo>
                  <a:cubicBezTo>
                    <a:pt x="19628" y="3518"/>
                    <a:pt x="20432" y="-1129"/>
                    <a:pt x="21600" y="3568"/>
                  </a:cubicBezTo>
                  <a:cubicBezTo>
                    <a:pt x="21597" y="5846"/>
                    <a:pt x="21597" y="6531"/>
                    <a:pt x="21600" y="9085"/>
                  </a:cubicBezTo>
                  <a:cubicBezTo>
                    <a:pt x="20103" y="12571"/>
                    <a:pt x="18308" y="1982"/>
                    <a:pt x="17280" y="9085"/>
                  </a:cubicBezTo>
                  <a:cubicBezTo>
                    <a:pt x="16252" y="16187"/>
                    <a:pt x="14545" y="10418"/>
                    <a:pt x="13608" y="9085"/>
                  </a:cubicBezTo>
                  <a:cubicBezTo>
                    <a:pt x="12671" y="7751"/>
                    <a:pt x="11298" y="2075"/>
                    <a:pt x="9504" y="9085"/>
                  </a:cubicBezTo>
                  <a:cubicBezTo>
                    <a:pt x="7710" y="16094"/>
                    <a:pt x="6480" y="14789"/>
                    <a:pt x="5400" y="9085"/>
                  </a:cubicBezTo>
                  <a:cubicBezTo>
                    <a:pt x="4320" y="3380"/>
                    <a:pt x="1450" y="17115"/>
                    <a:pt x="0" y="9085"/>
                  </a:cubicBezTo>
                  <a:cubicBezTo>
                    <a:pt x="0" y="7096"/>
                    <a:pt x="0" y="4701"/>
                    <a:pt x="0" y="3568"/>
                  </a:cubicBezTo>
                  <a:close/>
                </a:path>
              </a:pathLst>
            </a:custGeom>
            <a:noFill/>
            <a:ln w="88900" cap="rnd">
              <a:solidFill>
                <a:srgbClr val="ED7D31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1828800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479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rcRect l="0" t="2521" r="0" b="18163"/>
          <a:stretch>
            <a:fillRect/>
          </a:stretch>
        </p:blipFill>
        <p:spPr>
          <a:xfrm>
            <a:off x="10623153" y="19"/>
            <a:ext cx="13757989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5" h="21600" fill="norm" stroke="1" extrusionOk="0">
                <a:moveTo>
                  <a:pt x="3455" y="0"/>
                </a:moveTo>
                <a:lnTo>
                  <a:pt x="3120" y="619"/>
                </a:lnTo>
                <a:cubicBezTo>
                  <a:pt x="2508" y="1806"/>
                  <a:pt x="1994" y="3043"/>
                  <a:pt x="1554" y="4319"/>
                </a:cubicBezTo>
                <a:cubicBezTo>
                  <a:pt x="870" y="6322"/>
                  <a:pt x="398" y="8392"/>
                  <a:pt x="146" y="10493"/>
                </a:cubicBezTo>
                <a:cubicBezTo>
                  <a:pt x="14" y="11569"/>
                  <a:pt x="-45" y="12642"/>
                  <a:pt x="38" y="13724"/>
                </a:cubicBezTo>
                <a:cubicBezTo>
                  <a:pt x="137" y="14988"/>
                  <a:pt x="286" y="16246"/>
                  <a:pt x="538" y="17489"/>
                </a:cubicBezTo>
                <a:cubicBezTo>
                  <a:pt x="815" y="18863"/>
                  <a:pt x="1192" y="20203"/>
                  <a:pt x="1690" y="21506"/>
                </a:cubicBezTo>
                <a:lnTo>
                  <a:pt x="1730" y="21600"/>
                </a:lnTo>
                <a:lnTo>
                  <a:pt x="1895" y="21600"/>
                </a:lnTo>
                <a:lnTo>
                  <a:pt x="1873" y="21548"/>
                </a:lnTo>
                <a:cubicBezTo>
                  <a:pt x="1598" y="20831"/>
                  <a:pt x="1357" y="20097"/>
                  <a:pt x="1146" y="19347"/>
                </a:cubicBezTo>
                <a:cubicBezTo>
                  <a:pt x="963" y="18694"/>
                  <a:pt x="827" y="18028"/>
                  <a:pt x="670" y="17367"/>
                </a:cubicBezTo>
                <a:cubicBezTo>
                  <a:pt x="666" y="17332"/>
                  <a:pt x="665" y="17297"/>
                  <a:pt x="664" y="17261"/>
                </a:cubicBezTo>
                <a:cubicBezTo>
                  <a:pt x="779" y="17662"/>
                  <a:pt x="871" y="18015"/>
                  <a:pt x="980" y="18363"/>
                </a:cubicBezTo>
                <a:cubicBezTo>
                  <a:pt x="1263" y="19270"/>
                  <a:pt x="1589" y="20153"/>
                  <a:pt x="1960" y="21009"/>
                </a:cubicBezTo>
                <a:lnTo>
                  <a:pt x="2235" y="21600"/>
                </a:lnTo>
                <a:lnTo>
                  <a:pt x="21555" y="21600"/>
                </a:lnTo>
                <a:lnTo>
                  <a:pt x="21555" y="0"/>
                </a:lnTo>
                <a:lnTo>
                  <a:pt x="3846" y="0"/>
                </a:lnTo>
                <a:lnTo>
                  <a:pt x="3545" y="469"/>
                </a:lnTo>
                <a:cubicBezTo>
                  <a:pt x="3132" y="1151"/>
                  <a:pt x="2757" y="1857"/>
                  <a:pt x="2416" y="2582"/>
                </a:cubicBezTo>
                <a:cubicBezTo>
                  <a:pt x="2399" y="2625"/>
                  <a:pt x="2371" y="2663"/>
                  <a:pt x="2335" y="2691"/>
                </a:cubicBezTo>
                <a:cubicBezTo>
                  <a:pt x="2381" y="2582"/>
                  <a:pt x="2426" y="2472"/>
                  <a:pt x="2473" y="2363"/>
                </a:cubicBezTo>
                <a:cubicBezTo>
                  <a:pt x="2664" y="1917"/>
                  <a:pt x="2867" y="1478"/>
                  <a:pt x="3081" y="1045"/>
                </a:cubicBezTo>
                <a:lnTo>
                  <a:pt x="3637" y="0"/>
                </a:lnTo>
                <a:lnTo>
                  <a:pt x="3455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Freeform 2"/>
          <p:cNvSpPr/>
          <p:nvPr/>
        </p:nvSpPr>
        <p:spPr>
          <a:xfrm>
            <a:off x="22425113" y="2236963"/>
            <a:ext cx="2941045" cy="294104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2" name="Freeform 3"/>
          <p:cNvSpPr/>
          <p:nvPr/>
        </p:nvSpPr>
        <p:spPr>
          <a:xfrm>
            <a:off x="-1390660" y="11458208"/>
            <a:ext cx="3956292" cy="395629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3" name="Freeform 4"/>
          <p:cNvSpPr/>
          <p:nvPr/>
        </p:nvSpPr>
        <p:spPr>
          <a:xfrm>
            <a:off x="20781832" y="11190240"/>
            <a:ext cx="4492226" cy="449222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4" name="Freeform 6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5" name="TextBox 10"/>
          <p:cNvSpPr txBox="1"/>
          <p:nvPr/>
        </p:nvSpPr>
        <p:spPr>
          <a:xfrm>
            <a:off x="5615104" y="9786050"/>
            <a:ext cx="15390597" cy="2921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1300"/>
              </a:lnSpc>
              <a:spcBef>
                <a:spcPts val="0"/>
              </a:spcBef>
              <a:defRPr spc="-116" sz="116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Ochrona danych osób fizycznych w sieci </a:t>
            </a:r>
          </a:p>
        </p:txBody>
      </p:sp>
      <p:sp>
        <p:nvSpPr>
          <p:cNvPr id="486" name="Freeform 15"/>
          <p:cNvSpPr/>
          <p:nvPr/>
        </p:nvSpPr>
        <p:spPr>
          <a:xfrm>
            <a:off x="3767128" y="2038837"/>
            <a:ext cx="16849744" cy="730857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7" name="Freeform 16"/>
          <p:cNvSpPr/>
          <p:nvPr/>
        </p:nvSpPr>
        <p:spPr>
          <a:xfrm>
            <a:off x="1101398" y="3396214"/>
            <a:ext cx="2188133" cy="21881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Jak zadbać o cyberbezpieczeństwo w 4 prostych krokach?"/>
          <p:cNvSpPr txBox="1"/>
          <p:nvPr>
            <p:ph type="title"/>
          </p:nvPr>
        </p:nvSpPr>
        <p:spPr>
          <a:xfrm>
            <a:off x="1689100" y="813944"/>
            <a:ext cx="21005802" cy="2286002"/>
          </a:xfrm>
          <a:prstGeom prst="rect">
            <a:avLst/>
          </a:prstGeom>
        </p:spPr>
        <p:txBody>
          <a:bodyPr/>
          <a:lstStyle>
            <a:lvl1pPr defTabSz="520065">
              <a:defRPr sz="7000"/>
            </a:lvl1pPr>
          </a:lstStyle>
          <a:p>
            <a:pPr/>
            <a:r>
              <a:t>Jak zadbać o cyberbezpieczeństwo w 4 prostych krokach?</a:t>
            </a:r>
          </a:p>
        </p:txBody>
      </p:sp>
      <p:sp>
        <p:nvSpPr>
          <p:cNvPr id="490" name="Ludzie…"/>
          <p:cNvSpPr txBox="1"/>
          <p:nvPr>
            <p:ph type="body" sz="quarter" idx="1"/>
          </p:nvPr>
        </p:nvSpPr>
        <p:spPr>
          <a:xfrm>
            <a:off x="1689100" y="3277935"/>
            <a:ext cx="7174139" cy="9296402"/>
          </a:xfrm>
          <a:prstGeom prst="rect">
            <a:avLst/>
          </a:prstGeom>
        </p:spPr>
        <p:txBody>
          <a:bodyPr/>
          <a:lstStyle/>
          <a:p>
            <a:pPr>
              <a:defRPr sz="6000">
                <a:solidFill>
                  <a:srgbClr val="008F00"/>
                </a:solidFill>
              </a:defRPr>
            </a:pPr>
            <a:r>
              <a:t>Ludzie </a:t>
            </a:r>
          </a:p>
          <a:p>
            <a:pPr>
              <a:defRPr sz="6000">
                <a:solidFill>
                  <a:srgbClr val="008F00"/>
                </a:solidFill>
              </a:defRPr>
            </a:pPr>
            <a:r>
              <a:t>Technologia</a:t>
            </a:r>
          </a:p>
          <a:p>
            <a:pPr>
              <a:defRPr sz="6000">
                <a:solidFill>
                  <a:srgbClr val="008F00"/>
                </a:solidFill>
              </a:defRPr>
            </a:pPr>
            <a:r>
              <a:t>Procedury </a:t>
            </a:r>
          </a:p>
          <a:p>
            <a:pPr>
              <a:defRPr sz="6000">
                <a:solidFill>
                  <a:srgbClr val="008F00"/>
                </a:solidFill>
              </a:defRPr>
            </a:pPr>
            <a:r>
              <a:t>Diagnoza</a:t>
            </a:r>
          </a:p>
        </p:txBody>
      </p:sp>
      <p:pic>
        <p:nvPicPr>
          <p:cNvPr id="491" name="Screenshot 2026-05-21 at 14.53.02.png" descr="Screenshot 2026-05-21 at 14.53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7067" y="4080371"/>
            <a:ext cx="16050913" cy="75834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dzie szukać więcej informacji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17244">
              <a:defRPr sz="11000"/>
            </a:lvl1pPr>
          </a:lstStyle>
          <a:p>
            <a:pPr/>
            <a:r>
              <a:t>Gdzie szukać więcej informacji?</a:t>
            </a:r>
          </a:p>
        </p:txBody>
      </p:sp>
      <p:pic>
        <p:nvPicPr>
          <p:cNvPr id="494" name="Screenshot 2026-03-23 at 07.34.13.png" descr="Screenshot 2026-03-23 at 07.34.1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66600" y="2328747"/>
            <a:ext cx="7177987" cy="5098649"/>
          </a:xfrm>
          <a:prstGeom prst="rect">
            <a:avLst/>
          </a:prstGeom>
          <a:ln w="12700">
            <a:miter lim="400000"/>
          </a:ln>
        </p:spPr>
      </p:pic>
      <p:pic>
        <p:nvPicPr>
          <p:cNvPr id="495" name="Screenshot 2026-03-23 at 07.34.30.png" descr="Screenshot 2026-03-23 at 07.34.3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716760" y="2376939"/>
            <a:ext cx="9713778" cy="50022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6" name="Screenshot 2026-03-23 at 07.35.31.png" descr="Screenshot 2026-03-23 at 07.35.3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11567" y="7452442"/>
            <a:ext cx="10840668" cy="54424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Screenshot 2026-03-23 at 07.43.28.png" descr="Screenshot 2026-03-23 at 07.43.2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569694" y="8257971"/>
            <a:ext cx="8661391" cy="48134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lide Number"/>
          <p:cNvSpPr txBox="1"/>
          <p:nvPr>
            <p:ph type="sldNum" sz="quarter" idx="4294967295"/>
          </p:nvPr>
        </p:nvSpPr>
        <p:spPr>
          <a:xfrm>
            <a:off x="19265354" y="12496800"/>
            <a:ext cx="699046" cy="69624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8900" tIns="88900" rIns="88900" bIns="88900"/>
          <a:lstStyle>
            <a:lvl1pPr algn="r" defTabSz="1828800">
              <a:spcBef>
                <a:spcPts val="2100"/>
              </a:spcBef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500" name="Screenshot 2026-05-21 at 15.12.37.png" descr="Screenshot 2026-05-21 at 15.12.3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8134" y="1057387"/>
            <a:ext cx="20687733" cy="116012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lide Number"/>
          <p:cNvSpPr txBox="1"/>
          <p:nvPr>
            <p:ph type="sldNum" sz="quarter" idx="4294967295"/>
          </p:nvPr>
        </p:nvSpPr>
        <p:spPr>
          <a:xfrm>
            <a:off x="19265354" y="12496800"/>
            <a:ext cx="699046" cy="69624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8900" tIns="88900" rIns="88900" bIns="88900"/>
          <a:lstStyle>
            <a:lvl1pPr algn="r" defTabSz="1828800">
              <a:spcBef>
                <a:spcPts val="2100"/>
              </a:spcBef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503" name="Screenshot 2026-05-21 at 15.12.46.png" descr="Screenshot 2026-05-21 at 15.12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0056" y="1084365"/>
            <a:ext cx="22557588" cy="1216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traight Connector 9"/>
          <p:cNvSpPr/>
          <p:nvPr/>
        </p:nvSpPr>
        <p:spPr>
          <a:xfrm>
            <a:off x="1426463" y="2062002"/>
            <a:ext cx="1957723" cy="4"/>
          </a:xfrm>
          <a:prstGeom prst="line">
            <a:avLst/>
          </a:prstGeom>
          <a:ln w="152400">
            <a:solidFill>
              <a:srgbClr val="1973EB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2" name="Rectangle 1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1828800">
              <a:spcBef>
                <a:spcPts val="0"/>
              </a:spcBef>
              <a:defRPr sz="36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pPr>
          </a:p>
        </p:txBody>
      </p:sp>
      <p:pic>
        <p:nvPicPr>
          <p:cNvPr id="283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rcRect l="0" t="0" r="443" b="0"/>
          <a:stretch>
            <a:fillRect/>
          </a:stretch>
        </p:blipFill>
        <p:spPr>
          <a:xfrm>
            <a:off x="36" y="2"/>
            <a:ext cx="24383966" cy="13716002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Rectangle 13"/>
          <p:cNvSpPr/>
          <p:nvPr/>
        </p:nvSpPr>
        <p:spPr>
          <a:xfrm>
            <a:off x="-5" y="11411711"/>
            <a:ext cx="24384008" cy="2304292"/>
          </a:xfrm>
          <a:prstGeom prst="rect">
            <a:avLst/>
          </a:prstGeom>
          <a:solidFill>
            <a:srgbClr val="000000">
              <a:alpha val="28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1828800">
              <a:spcBef>
                <a:spcPts val="0"/>
              </a:spcBef>
              <a:defRPr sz="3600">
                <a:solidFill>
                  <a:srgbClr val="FFFFFF"/>
                </a:solidFill>
                <a:latin typeface="Avenir Next LT Pro"/>
                <a:ea typeface="Avenir Next LT Pro"/>
                <a:cs typeface="Avenir Next LT Pro"/>
                <a:sym typeface="Avenir Next LT Pro"/>
              </a:defRPr>
            </a:pPr>
          </a:p>
        </p:txBody>
      </p:sp>
      <p:sp>
        <p:nvSpPr>
          <p:cNvPr id="285" name="Title 1"/>
          <p:cNvSpPr txBox="1"/>
          <p:nvPr>
            <p:ph type="title"/>
          </p:nvPr>
        </p:nvSpPr>
        <p:spPr>
          <a:xfrm>
            <a:off x="713228" y="11726060"/>
            <a:ext cx="15910564" cy="1740020"/>
          </a:xfrm>
          <a:prstGeom prst="rect">
            <a:avLst/>
          </a:prstGeom>
        </p:spPr>
        <p:txBody>
          <a:bodyPr anchor="ctr"/>
          <a:lstStyle>
            <a:lvl1pPr>
              <a:defRPr sz="9600"/>
            </a:lvl1pPr>
          </a:lstStyle>
          <a:p>
            <a:pPr/>
            <a:r>
              <a:t>Co widzisz?</a:t>
            </a:r>
          </a:p>
        </p:txBody>
      </p:sp>
      <p:sp>
        <p:nvSpPr>
          <p:cNvPr id="286" name="Straight Connector 15"/>
          <p:cNvSpPr/>
          <p:nvPr/>
        </p:nvSpPr>
        <p:spPr>
          <a:xfrm flipV="1">
            <a:off x="14226" y="11412979"/>
            <a:ext cx="3" cy="2304292"/>
          </a:xfrm>
          <a:prstGeom prst="line">
            <a:avLst/>
          </a:prstGeom>
          <a:ln w="76200">
            <a:solidFill>
              <a:srgbClr val="1973EB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Screenshot 2026-05-21 at 15.08.38.png" descr="Screenshot 2026-05-21 at 15.08.3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35118" y="1088431"/>
            <a:ext cx="19486998" cy="109663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dzie szukać informacj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Gdzie szukać informacji</a:t>
            </a:r>
          </a:p>
        </p:txBody>
      </p:sp>
      <p:pic>
        <p:nvPicPr>
          <p:cNvPr id="508" name="Screenshot 2026-03-26 at 08.23.49.png" descr="Screenshot 2026-03-26 at 08.23.4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24710" y="2311901"/>
            <a:ext cx="13069057" cy="10673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Wi-fi - używaj sieci otwartych tylko z VP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35634">
              <a:defRPr sz="8600"/>
            </a:lvl1pPr>
          </a:lstStyle>
          <a:p>
            <a:pPr/>
            <a:r>
              <a:t>Wi-fi - używaj sieci otwartych tylko z VPN</a:t>
            </a:r>
          </a:p>
        </p:txBody>
      </p:sp>
      <p:pic>
        <p:nvPicPr>
          <p:cNvPr id="511" name="Screenshot 2026-03-26 at 08.11.23.png" descr="Screenshot 2026-03-26 at 08.11.2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5314" y="3836413"/>
            <a:ext cx="22271445" cy="91966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VP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VPN</a:t>
            </a:r>
          </a:p>
        </p:txBody>
      </p:sp>
      <p:sp>
        <p:nvSpPr>
          <p:cNvPr id="514" name="VPN zwiększa bezpieczeństwo w sieci, a nie anonimowość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VPN zwiększa bezpieczeństwo w sieci, a nie anonimowość.</a:t>
            </a:r>
          </a:p>
          <a:p>
            <a:pPr/>
            <a:r>
              <a:t>VPN mają tendencję do wyłączania się w trakcie. Zanim zaczniesz się logować to sprawdź czy VPN na pewno działa. </a:t>
            </a:r>
          </a:p>
          <a:p>
            <a:pPr/>
            <a:r>
              <a:t>Czytaj regulaminy oprogramowania!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Kluczowe zasady ochrony w siec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75969">
              <a:defRPr sz="10500"/>
            </a:lvl1pPr>
          </a:lstStyle>
          <a:p>
            <a:pPr/>
            <a:r>
              <a:t>Kluczowe zasady ochrony w sieci</a:t>
            </a:r>
          </a:p>
        </p:txBody>
      </p:sp>
      <p:graphicFrame>
        <p:nvGraphicFramePr>
          <p:cNvPr id="517" name="Table 1"/>
          <p:cNvGraphicFramePr/>
          <p:nvPr/>
        </p:nvGraphicFramePr>
        <p:xfrm>
          <a:off x="3522217" y="2920945"/>
          <a:ext cx="18752289" cy="928370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9376144"/>
                <a:gridCol w="9376144"/>
              </a:tblGrid>
              <a:tr h="185674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Silne hasła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Ograniczone zaufanie do otoczenia  (wygaszacze ekranów itd.)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</a:tr>
              <a:tr h="185674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Weryfikacja dwuetapowa (2 FA/MFA)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E1E0D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Bezpieczne Wi-Fi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E1E0DA"/>
                    </a:solidFill>
                  </a:tcPr>
                </a:tc>
              </a:tr>
              <a:tr h="185674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Aktualizacje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Ostrożność w sieci (Phishing, Brute-force)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</a:tr>
              <a:tr h="185674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Kopie zapasowe (Backup)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E1E0D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Sprawdzaj, co wiedzą o Tobie aplikacje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E1E0DA"/>
                    </a:solidFill>
                  </a:tcPr>
                </a:tc>
              </a:tr>
              <a:tr h="185674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Wylogowanie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Nie akceptuj cookies z automatu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HASŁ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HASŁO</a:t>
            </a:r>
          </a:p>
        </p:txBody>
      </p:sp>
      <p:sp>
        <p:nvSpPr>
          <p:cNvPr id="520" name="Czy używam silnych haseł?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Czy używam silnych haseł?</a:t>
            </a:r>
          </a:p>
          <a:p>
            <a:pPr/>
          </a:p>
          <a:p>
            <a:pPr/>
            <a:r>
              <a:t>Czy używam tych samych haseł w różnych systemach?</a:t>
            </a:r>
          </a:p>
          <a:p>
            <a:pPr/>
          </a:p>
          <a:p>
            <a:pPr/>
            <a:r>
              <a:t>Czy używam uwierzytelnienia wieloskładnikowego wszędzie tam, gdzie jest to możliwe?</a:t>
            </a:r>
          </a:p>
          <a:p>
            <a:pPr/>
            <a:r>
              <a:t>Czy używam dwustystemowego uwierzytelnienia sieci?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HASŁO - uwierzytelniani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HASŁO - uwierzytelnianie</a:t>
            </a:r>
          </a:p>
        </p:txBody>
      </p:sp>
      <p:sp>
        <p:nvSpPr>
          <p:cNvPr id="523" name="2FA – Two‑Factor Authentication (Uwierzytelnianie Dwuskładnikowe)…"/>
          <p:cNvSpPr txBox="1"/>
          <p:nvPr/>
        </p:nvSpPr>
        <p:spPr>
          <a:xfrm>
            <a:off x="1876400" y="2171700"/>
            <a:ext cx="21210704" cy="1115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2FA – Two‑Factor Authentication (Uwierzytelnianie Dwuskładnikowe)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Logowanie wymaga dwóch czynników z różnych kategorii: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t>Co wiesz → hasło Co masz → telefon / aplikacja / token lub hasło, biometria (odcisk /twarz)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u="sng">
                <a:latin typeface="Helvetica"/>
                <a:ea typeface="Helvetica"/>
                <a:cs typeface="Helvetica"/>
                <a:sym typeface="Helvetica"/>
              </a:defRPr>
            </a:pPr>
            <a:r>
              <a:t>Przykłady: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• Hasło + kod z aplikacji (Microsoft/Google Authenticator).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• Hasło + SMS z kodem (słabsze, ale lepsze niż brak 2FA).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• Hasło + potwierdzenie w aplikacji (push).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• Hasło + klucz U2F/FIDO2 (np. YubiKey – bardzo bezpieczne).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u="sng">
                <a:latin typeface="Helvetica"/>
                <a:ea typeface="Helvetica"/>
                <a:cs typeface="Helvetica"/>
                <a:sym typeface="Helvetica"/>
              </a:defRPr>
            </a:pPr>
            <a:r>
              <a:t>Zalety: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• Chroni nawet wtedy, gdy hasło zostanie skradzione.</a:t>
            </a: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• Zatrzymuje większość ataków opartych na wycieku haseł.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ILNE HASŁO - PRZYPOMNIENI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67715">
              <a:defRPr sz="10400"/>
            </a:lvl1pPr>
          </a:lstStyle>
          <a:p>
            <a:pPr/>
            <a:r>
              <a:t>SILNE HASŁO - PRZYPOMNIENIE</a:t>
            </a:r>
          </a:p>
        </p:txBody>
      </p:sp>
      <p:sp>
        <p:nvSpPr>
          <p:cNvPr id="526" name="DŁUGIE, minimu 8 znaków, najlepiej 12 - 16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DŁUGIE, minimu 8 znaków, najlepiej 12 - 16</a:t>
            </a:r>
          </a:p>
          <a:p>
            <a:pPr/>
            <a:r>
              <a:t>Zawiera Duże i małe litery</a:t>
            </a:r>
          </a:p>
          <a:p>
            <a:pPr/>
            <a:r>
              <a:t>Zawiera symbole i znaki specjalne</a:t>
            </a:r>
          </a:p>
          <a:p>
            <a:pPr/>
            <a:r>
              <a:t>Unikalne dla każdej usługi</a:t>
            </a:r>
          </a:p>
          <a:p>
            <a:pPr/>
            <a:r>
              <a:t>Nie oparta na danych ujawnionych w sieci</a:t>
            </a:r>
          </a:p>
          <a:p>
            <a:pPr/>
            <a:r>
              <a:t>Trudne do odgadnięcia i łatwe do zapamiętania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Screenshot 2026-03-26 at 07.59.52.png" descr="Screenshot 2026-03-26 at 07.59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6371" y="462314"/>
            <a:ext cx="19891257" cy="127913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rzechowanie haseł wg ECSC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Przechowanie haseł wg ECSC</a:t>
            </a:r>
          </a:p>
        </p:txBody>
      </p:sp>
      <p:pic>
        <p:nvPicPr>
          <p:cNvPr id="531" name="Screenshot 2026-03-26 at 08.01.13.png" descr="Screenshot 2026-03-26 at 08.01.1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3199" y="3354825"/>
            <a:ext cx="22865144" cy="8784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9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0" name="Freeform 4"/>
          <p:cNvSpPr/>
          <p:nvPr/>
        </p:nvSpPr>
        <p:spPr>
          <a:xfrm>
            <a:off x="13529842" y="1473256"/>
            <a:ext cx="1561831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1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2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3" name="Freeform 9"/>
          <p:cNvSpPr/>
          <p:nvPr/>
        </p:nvSpPr>
        <p:spPr>
          <a:xfrm>
            <a:off x="1632202" y="2230121"/>
            <a:ext cx="9442199" cy="977621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4" name="TextBox 12"/>
          <p:cNvSpPr txBox="1"/>
          <p:nvPr/>
        </p:nvSpPr>
        <p:spPr>
          <a:xfrm>
            <a:off x="10082935" y="4158505"/>
            <a:ext cx="13905072" cy="3620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44" sz="144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Bezpieczeństwo informacji</a:t>
            </a:r>
          </a:p>
        </p:txBody>
      </p:sp>
      <p:sp>
        <p:nvSpPr>
          <p:cNvPr id="295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Screenshot 2026-03-26 at 08.01.47.png" descr="Screenshot 2026-03-26 at 08.01.4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22640" y="820229"/>
            <a:ext cx="23084166" cy="125760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Aplikacj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Aplikacje</a:t>
            </a:r>
          </a:p>
        </p:txBody>
      </p:sp>
      <p:sp>
        <p:nvSpPr>
          <p:cNvPr id="536" name="Pamiętaj że nie każda aplikacja, którą pobierasz z oficjalnego sklepu jest w 100% bezpieczna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just" defTabSz="12700">
              <a:lnSpc>
                <a:spcPct val="150000"/>
              </a:lnSpc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500">
                <a:latin typeface="Helvetica"/>
                <a:ea typeface="Helvetica"/>
                <a:cs typeface="Helvetica"/>
                <a:sym typeface="Helvetica"/>
              </a:defRPr>
            </a:pPr>
            <a:r>
              <a:t>Pamiętaj że </a:t>
            </a:r>
            <a:r>
              <a:rPr>
                <a:solidFill>
                  <a:srgbClr val="EA3323"/>
                </a:solidFill>
              </a:rPr>
              <a:t>nie każda aplikacja, </a:t>
            </a:r>
            <a:r>
              <a:t>którą pobierasz z </a:t>
            </a:r>
            <a:r>
              <a:rPr>
                <a:solidFill>
                  <a:srgbClr val="EA3323"/>
                </a:solidFill>
              </a:rPr>
              <a:t>oficjalnego sklepu jest w 100% bezpieczna. </a:t>
            </a:r>
            <a:endParaRPr>
              <a:solidFill>
                <a:srgbClr val="EA3323"/>
              </a:solidFill>
            </a:endParaRPr>
          </a:p>
          <a:p>
            <a:pPr marL="0" indent="0" algn="just" defTabSz="12700">
              <a:lnSpc>
                <a:spcPct val="150000"/>
              </a:lnSpc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500">
                <a:solidFill>
                  <a:srgbClr val="EA3323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 algn="just" defTabSz="12700">
              <a:lnSpc>
                <a:spcPct val="150000"/>
              </a:lnSpc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500">
                <a:solidFill>
                  <a:srgbClr val="EA332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Hackerzy celo umieszczają złośliwe aplikacje  w AppStore/Sklepie Play, abyś wierzył, że jest.  bezpieczna.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Aplikacj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Aplikacje</a:t>
            </a:r>
          </a:p>
        </p:txBody>
      </p:sp>
      <p:sp>
        <p:nvSpPr>
          <p:cNvPr id="539" name="Jeśli masz nowy telefon od razu usuń aplikacje z gierkami, pogodą itd. Od producenta, bo to one często zbierają Twoje dane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23898" indent="-723898">
              <a:defRPr sz="6100"/>
            </a:pPr>
            <a:r>
              <a:t>Jeśli masz nowy telefon od razu usuń aplikacje z gierkami, pogodą itd. Od producenta, bo to one często zbierają Twoje dane. </a:t>
            </a:r>
          </a:p>
          <a:p>
            <a:pPr marL="723898" indent="-723898">
              <a:defRPr sz="6100"/>
            </a:pPr>
            <a:r>
              <a:t>Czy potrzebujesz te wszystkie aplikacje? Kiedy ostatni raz używałeś tej konkretnej aplikacji?</a:t>
            </a:r>
          </a:p>
          <a:p>
            <a:pPr marL="723898" indent="-723898">
              <a:defRPr sz="6100"/>
            </a:pPr>
            <a:r>
              <a:t>Usuń zbędne funkcje z aplikacji np. ogranicz uprawnienia.</a:t>
            </a:r>
          </a:p>
          <a:p>
            <a:pPr marL="723898" indent="-723898">
              <a:defRPr sz="6100"/>
            </a:pPr>
            <a:r>
              <a:t>Nie pożyczaj urządzeń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Antywirusy na urządzenia mobiln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67715">
              <a:defRPr sz="10400"/>
            </a:lvl1pPr>
          </a:lstStyle>
          <a:p>
            <a:pPr/>
            <a:r>
              <a:t>Antywirusy na urządzenia mobilne</a:t>
            </a:r>
          </a:p>
        </p:txBody>
      </p:sp>
      <p:pic>
        <p:nvPicPr>
          <p:cNvPr id="542" name="Screenshot 2026-03-26 at 08.09.04.png" descr="Screenshot 2026-03-26 at 08.09.0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4683" y="2294234"/>
            <a:ext cx="16973792" cy="109055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dzie szukać informacj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Gdzie szukać informacji</a:t>
            </a:r>
          </a:p>
        </p:txBody>
      </p:sp>
      <p:pic>
        <p:nvPicPr>
          <p:cNvPr id="545" name="Screenshot 2026-03-26 at 08.23.49.png" descr="Screenshot 2026-03-26 at 08.23.4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24710" y="2311901"/>
            <a:ext cx="13069057" cy="10673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Bezpieczny e-mai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Bezpieczny e-mail</a:t>
            </a:r>
          </a:p>
        </p:txBody>
      </p:sp>
      <p:sp>
        <p:nvSpPr>
          <p:cNvPr id="548" name="Bezpieczeństwo komunikacji w kontekście poczty e-mail skupia się na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Bezpieczeństwo komunikacji w kontekście poczty e-mail skupia się na:</a:t>
            </a:r>
          </a:p>
          <a:p>
            <a:pPr/>
            <a:r>
              <a:t>Szyfrowanie transmisji</a:t>
            </a:r>
          </a:p>
          <a:p>
            <a:pPr/>
            <a:r>
              <a:t>Ochronie antypishingowej</a:t>
            </a:r>
          </a:p>
          <a:p>
            <a:pPr/>
            <a:r>
              <a:t>Ochronie antymalewarowej</a:t>
            </a:r>
          </a:p>
          <a:p>
            <a:pPr/>
            <a:r>
              <a:t>Anonimizacji użytkownika</a:t>
            </a:r>
          </a:p>
          <a:p>
            <a:pPr/>
            <a:r>
              <a:t>Ochronie przed podszywaniem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Screenshot 2026-03-26 at 08.16.08.png" descr="Screenshot 2026-03-26 at 08.16.0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72664" y="431653"/>
            <a:ext cx="21688917" cy="128526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Komunikator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Komunikatory</a:t>
            </a:r>
          </a:p>
        </p:txBody>
      </p:sp>
      <p:pic>
        <p:nvPicPr>
          <p:cNvPr id="553" name="Screenshot 2026-03-23 at 07.48.39.png" descr="Screenshot 2026-03-23 at 07.48.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54665" y="2467193"/>
            <a:ext cx="18874670" cy="10559613"/>
          </a:xfrm>
          <a:prstGeom prst="rect">
            <a:avLst/>
          </a:prstGeom>
          <a:ln w="12700">
            <a:miter lim="400000"/>
          </a:ln>
        </p:spPr>
      </p:pic>
      <p:sp>
        <p:nvSpPr>
          <p:cNvPr id="554" name="https://niebezpiecznik.pl/post/whatsapp-telegram-czy-signal-2/"/>
          <p:cNvSpPr txBox="1"/>
          <p:nvPr/>
        </p:nvSpPr>
        <p:spPr>
          <a:xfrm>
            <a:off x="7120810" y="11645564"/>
            <a:ext cx="14193203" cy="671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/>
            </a:lvl1pPr>
          </a:lstStyle>
          <a:p>
            <a:pPr/>
            <a:r>
              <a:t>https://niebezpiecznik.pl/post/whatsapp-telegram-czy-signal-2/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Screenshot 2026-03-23 at 08.37.32.png" descr="Screenshot 2026-03-23 at 08.37.3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409" y="329240"/>
            <a:ext cx="23439666" cy="132547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Bezpieczne komunikator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Bezpieczne komunikatory </a:t>
            </a:r>
          </a:p>
        </p:txBody>
      </p:sp>
      <p:pic>
        <p:nvPicPr>
          <p:cNvPr id="559" name="Screenshot 2026-03-26 at 08.13.48.png" descr="Screenshot 2026-03-26 at 08.13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0222" y="4250237"/>
            <a:ext cx="24384003" cy="6384176"/>
          </a:xfrm>
          <a:prstGeom prst="rect">
            <a:avLst/>
          </a:prstGeom>
          <a:ln w="12700">
            <a:miter lim="400000"/>
          </a:ln>
        </p:spPr>
      </p:pic>
      <p:sp>
        <p:nvSpPr>
          <p:cNvPr id="560" name="WeChat  / Threema  / Wickr / IPHONE (IoS)"/>
          <p:cNvSpPr txBox="1"/>
          <p:nvPr/>
        </p:nvSpPr>
        <p:spPr>
          <a:xfrm>
            <a:off x="1797151" y="11660784"/>
            <a:ext cx="11821060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WeChat  / Threema  / Wickr / IPHONE (IoS)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8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9" name="Freeform 4"/>
          <p:cNvSpPr/>
          <p:nvPr/>
        </p:nvSpPr>
        <p:spPr>
          <a:xfrm>
            <a:off x="12939690" y="-2709332"/>
            <a:ext cx="1561831" cy="156183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1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2" name="Freeform 9"/>
          <p:cNvSpPr/>
          <p:nvPr/>
        </p:nvSpPr>
        <p:spPr>
          <a:xfrm>
            <a:off x="-3384088" y="12048101"/>
            <a:ext cx="9442198" cy="977621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3" name="TextBox 12"/>
          <p:cNvSpPr txBox="1"/>
          <p:nvPr/>
        </p:nvSpPr>
        <p:spPr>
          <a:xfrm>
            <a:off x="1634711" y="966320"/>
            <a:ext cx="20468205" cy="5398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44" sz="144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Liczba incydentów zarejestrowanych przez CERT Polska</a:t>
            </a:r>
          </a:p>
        </p:txBody>
      </p:sp>
      <p:sp>
        <p:nvSpPr>
          <p:cNvPr id="304" name="Freeform 17"/>
          <p:cNvSpPr/>
          <p:nvPr/>
        </p:nvSpPr>
        <p:spPr>
          <a:xfrm>
            <a:off x="3017075" y="-2182663"/>
            <a:ext cx="1035162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5" name="2024 r. 103, 4 tys."/>
          <p:cNvSpPr txBox="1"/>
          <p:nvPr/>
        </p:nvSpPr>
        <p:spPr>
          <a:xfrm>
            <a:off x="1892296" y="7866926"/>
            <a:ext cx="8944497" cy="1353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300"/>
            </a:lvl1pPr>
          </a:lstStyle>
          <a:p>
            <a:pPr/>
            <a:r>
              <a:t>2024 r. 103, 4 tys. </a:t>
            </a:r>
          </a:p>
        </p:txBody>
      </p:sp>
      <p:sp>
        <p:nvSpPr>
          <p:cNvPr id="306" name="2025 ?"/>
          <p:cNvSpPr txBox="1"/>
          <p:nvPr/>
        </p:nvSpPr>
        <p:spPr>
          <a:xfrm>
            <a:off x="15117061" y="7494463"/>
            <a:ext cx="5318406" cy="2098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400">
                <a:solidFill>
                  <a:srgbClr val="FF2600"/>
                </a:solidFill>
              </a:defRPr>
            </a:lvl1pPr>
          </a:lstStyle>
          <a:p>
            <a:pPr/>
            <a:r>
              <a:t>2025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Screenshot 2026-03-23 at 08.43.27.png" descr="Screenshot 2026-03-23 at 08.43.2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4331" y="148789"/>
            <a:ext cx="18084299" cy="1341842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563" name="https://niebezpiecznik.pl/wp-content/uploads/2021/01/sec-apps.png"/>
          <p:cNvSpPr txBox="1"/>
          <p:nvPr/>
        </p:nvSpPr>
        <p:spPr>
          <a:xfrm>
            <a:off x="19915860" y="13225495"/>
            <a:ext cx="4808221" cy="275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/>
            <a:r>
              <a:t>https://niebezpiecznik.pl/wp-content/uploads/2021/01/sec-apps.png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Bezpieczeństwo w Social Medi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08990">
              <a:defRPr sz="10900"/>
            </a:lvl1pPr>
          </a:lstStyle>
          <a:p>
            <a:pPr/>
            <a:r>
              <a:t>Bezpieczeństwo w Social Media</a:t>
            </a:r>
          </a:p>
        </p:txBody>
      </p:sp>
      <p:pic>
        <p:nvPicPr>
          <p:cNvPr id="566" name="Screenshot 2026-03-23 at 08.19.19.png" descr="Screenshot 2026-03-23 at 08.19.1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8775" y="2738501"/>
            <a:ext cx="11816409" cy="10339356"/>
          </a:xfrm>
          <a:prstGeom prst="rect">
            <a:avLst/>
          </a:prstGeom>
          <a:ln w="12700">
            <a:miter lim="400000"/>
          </a:ln>
        </p:spPr>
      </p:pic>
      <p:sp>
        <p:nvSpPr>
          <p:cNvPr id="567" name="Umieszczając materiały  w Social Media  udzielasz licencji otwartej  na Twoje materiały.  Czyli inni mogą z nich korzystać Wynika to z regulaminów serwisów!"/>
          <p:cNvSpPr txBox="1"/>
          <p:nvPr/>
        </p:nvSpPr>
        <p:spPr>
          <a:xfrm>
            <a:off x="13224169" y="4454244"/>
            <a:ext cx="10605415" cy="4807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200"/>
            </a:pPr>
            <a:r>
              <a:t>Umieszczając materiały </a:t>
            </a:r>
            <a:br/>
            <a:r>
              <a:t>w Social Media </a:t>
            </a:r>
            <a:br/>
            <a:r>
              <a:t>udzielasz licencji otwartej </a:t>
            </a:r>
            <a:br/>
            <a:r>
              <a:t>na Twoje materiały. </a:t>
            </a:r>
            <a:br/>
            <a:r>
              <a:t>Czyli inni mogą z nich korzystać</a:t>
            </a:r>
            <a:br/>
            <a:r>
              <a:t>Wynika to z regulaminów serwisów!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Screenshot 2026-03-23 at 08.39.39.png" descr="Screenshot 2026-03-23 at 08.39.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60356" y="4083122"/>
            <a:ext cx="10769603" cy="6781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70" name="Screenshot 2026-03-23 at 08.39.49.png" descr="Screenshot 2026-03-23 at 08.39.4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82428" y="4357142"/>
            <a:ext cx="9169401" cy="5816604"/>
          </a:xfrm>
          <a:prstGeom prst="rect">
            <a:avLst/>
          </a:prstGeom>
          <a:ln w="12700">
            <a:miter lim="400000"/>
          </a:ln>
        </p:spPr>
      </p:pic>
      <p:sp>
        <p:nvSpPr>
          <p:cNvPr id="571" name="https://widzialni.pl/jak-i-jakie-informacje-zbiera-o-nas-google-oraz-facebook/"/>
          <p:cNvSpPr txBox="1"/>
          <p:nvPr/>
        </p:nvSpPr>
        <p:spPr>
          <a:xfrm>
            <a:off x="947333" y="11981609"/>
            <a:ext cx="10195840" cy="449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300"/>
            </a:lvl1pPr>
          </a:lstStyle>
          <a:p>
            <a:pPr/>
            <a:r>
              <a:t>https://widzialni.pl/jak-i-jakie-informacje-zbiera-o-nas-google-oraz-facebook/</a:t>
            </a:r>
          </a:p>
        </p:txBody>
      </p:sp>
      <p:sp>
        <p:nvSpPr>
          <p:cNvPr id="572" name="Facebook"/>
          <p:cNvSpPr txBox="1"/>
          <p:nvPr/>
        </p:nvSpPr>
        <p:spPr>
          <a:xfrm>
            <a:off x="14891821" y="2470373"/>
            <a:ext cx="299344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Facebook </a:t>
            </a:r>
          </a:p>
        </p:txBody>
      </p:sp>
      <p:sp>
        <p:nvSpPr>
          <p:cNvPr id="573" name="Google"/>
          <p:cNvSpPr txBox="1"/>
          <p:nvPr/>
        </p:nvSpPr>
        <p:spPr>
          <a:xfrm>
            <a:off x="4461273" y="2470373"/>
            <a:ext cx="2089405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Google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Dodatkowe wskazówk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Dodatkowe wskazówki</a:t>
            </a:r>
          </a:p>
        </p:txBody>
      </p:sp>
      <p:sp>
        <p:nvSpPr>
          <p:cNvPr id="576" name="Możesz włączyć w ustawieniach “znikające wiadomości”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Możesz włączyć w ustawieniach “znikające wiadomości”</a:t>
            </a:r>
          </a:p>
          <a:p>
            <a:pPr/>
            <a:r>
              <a:t>Stwórz kilka skrzynek e-mailowy np. Praca, sprawy finansowe, zakupy….</a:t>
            </a:r>
          </a:p>
          <a:p>
            <a:pPr/>
            <a:r>
              <a:t>Możesz stworzyć skrzynki tymczasowe, są dostępne skrzynki ważne np. 15 minut.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Whatsapp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Whatsapp</a:t>
            </a:r>
          </a:p>
        </p:txBody>
      </p:sp>
      <p:sp>
        <p:nvSpPr>
          <p:cNvPr id="579" name="Dla wszystkich nowych czatów (globalnie)…"/>
          <p:cNvSpPr txBox="1"/>
          <p:nvPr/>
        </p:nvSpPr>
        <p:spPr>
          <a:xfrm>
            <a:off x="931711" y="3541505"/>
            <a:ext cx="10779903" cy="7308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lnSpc>
                <a:spcPct val="150000"/>
              </a:lnSpc>
              <a:spcBef>
                <a:spcPts val="0"/>
              </a:spcBef>
              <a:defRPr b="1"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Dla wszystkich nowych czatów (globalnie)</a:t>
            </a:r>
          </a:p>
          <a:p>
            <a:pPr defTabSz="457200">
              <a:lnSpc>
                <a:spcPct val="150000"/>
              </a:lnSpc>
              <a:spcBef>
                <a:spcPts val="0"/>
              </a:spcBef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Ta opcja sprawi, że wszystkie nowo rozpoczęte konwersacje będą domyślnie miały włączoną tę funkcję.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Otwórz </a:t>
            </a:r>
            <a:r>
              <a:rPr u="sng">
                <a:solidFill>
                  <a:srgbClr val="0000EE"/>
                </a:solidFill>
                <a:hlinkClick r:id="rId2" invalidUrl="" action="" tgtFrame="" tooltip="" history="1" highlightClick="0" endSnd="0"/>
              </a:rPr>
              <a:t>WhatsApp</a:t>
            </a:r>
            <a:r>
              <a:t>.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Przejdź do </a:t>
            </a:r>
            <a:r>
              <a:rPr b="1"/>
              <a:t>Ustawień</a:t>
            </a:r>
            <a:r>
              <a:t>.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Wybierz </a:t>
            </a:r>
            <a:r>
              <a:rPr b="1"/>
              <a:t>Prywatność</a:t>
            </a:r>
            <a:r>
              <a:t>.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i="1" sz="2900">
                <a:latin typeface="Helvetica"/>
                <a:ea typeface="Helvetica"/>
                <a:cs typeface="Helvetica"/>
                <a:sym typeface="Helvetica"/>
              </a:defRPr>
            </a:pPr>
            <a:r>
              <a:rPr i="0"/>
              <a:t>Stuknij </a:t>
            </a:r>
            <a:r>
              <a:rPr b="1" i="0"/>
              <a:t>Domyślny timer wiadomości</a:t>
            </a:r>
            <a:r>
              <a:rPr i="0"/>
              <a:t> (lub </a:t>
            </a:r>
            <a:r>
              <a:t>Czas do zniknięcia wiadomości</a:t>
            </a:r>
            <a:r>
              <a:rPr i="0"/>
              <a:t>).</a:t>
            </a:r>
            <a:endParaRPr i="0"/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Wybierz preferowany czas</a:t>
            </a:r>
          </a:p>
        </p:txBody>
      </p:sp>
      <p:sp>
        <p:nvSpPr>
          <p:cNvPr id="580" name="Dla wybranego czatu lub grupy…"/>
          <p:cNvSpPr txBox="1"/>
          <p:nvPr/>
        </p:nvSpPr>
        <p:spPr>
          <a:xfrm>
            <a:off x="12640419" y="3567963"/>
            <a:ext cx="10962607" cy="515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ct val="150000"/>
              </a:lnSpc>
              <a:spcBef>
                <a:spcPts val="0"/>
              </a:spcBef>
              <a:defRPr b="1"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Dla wybranego czatu lub grupy</a:t>
            </a:r>
          </a:p>
          <a:p>
            <a:pPr defTabSz="457200">
              <a:lnSpc>
                <a:spcPct val="150000"/>
              </a:lnSpc>
              <a:spcBef>
                <a:spcPts val="0"/>
              </a:spcBef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Jeśli chcesz, aby znikały wiadomości tylko w konkretnej rozmowie: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Otwórz wybrany czat indywidualny lub grupowy.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Kliknij nazwę kontaktu u góry ekranu (lub nazwę grupy).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b="1" sz="2900">
                <a:latin typeface="Helvetica"/>
                <a:ea typeface="Helvetica"/>
                <a:cs typeface="Helvetica"/>
                <a:sym typeface="Helvetica"/>
              </a:defRPr>
            </a:pPr>
            <a:r>
              <a:rPr b="0"/>
              <a:t>Wybierz opcję </a:t>
            </a:r>
            <a:r>
              <a:t>Znikające wiadomości</a:t>
            </a:r>
            <a:r>
              <a:rPr b="0"/>
              <a:t>.</a:t>
            </a:r>
            <a:endParaRPr b="0"/>
          </a:p>
          <a:p>
            <a:pPr marL="242005" indent="-102305" defTabSz="457200">
              <a:lnSpc>
                <a:spcPct val="150000"/>
              </a:lnSpc>
              <a:spcBef>
                <a:spcPts val="1200"/>
              </a:spcBef>
              <a:buSzPct val="100000"/>
              <a:buFont typeface="Helvetica"/>
              <a:buAutoNum type="arabicPeriod" startAt="1"/>
              <a:defRPr sz="9000">
                <a:latin typeface="Helvetica"/>
                <a:ea typeface="Helvetica"/>
                <a:cs typeface="Helvetica"/>
                <a:sym typeface="Helvetica"/>
              </a:defRPr>
            </a:pPr>
            <a:r>
              <a:rPr sz="2900"/>
              <a:t>Wybierz czas (24 godziny, 7 dni lub 90 dni).</a:t>
            </a:r>
            <a:endParaRPr sz="2900"/>
          </a:p>
        </p:txBody>
      </p:sp>
      <p:sp>
        <p:nvSpPr>
          <p:cNvPr id="581" name="https://faq.whatsapp.com/5590979194321336/?locale=pl_PL&amp;cms_platform=web"/>
          <p:cNvSpPr txBox="1"/>
          <p:nvPr/>
        </p:nvSpPr>
        <p:spPr>
          <a:xfrm>
            <a:off x="1514009" y="11153663"/>
            <a:ext cx="15010893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https://faq.whatsapp.com/5590979194321336/?locale=pl_PL&amp;cms_platform=web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Messenger"/>
          <p:cNvSpPr txBox="1"/>
          <p:nvPr>
            <p:ph type="title"/>
          </p:nvPr>
        </p:nvSpPr>
        <p:spPr>
          <a:xfrm>
            <a:off x="1689100" y="230350"/>
            <a:ext cx="21005801" cy="2286001"/>
          </a:xfrm>
          <a:prstGeom prst="rect">
            <a:avLst/>
          </a:prstGeom>
        </p:spPr>
        <p:txBody>
          <a:bodyPr/>
          <a:lstStyle/>
          <a:p>
            <a:pPr/>
            <a:r>
              <a:t>Messenger</a:t>
            </a:r>
          </a:p>
        </p:txBody>
      </p:sp>
      <p:sp>
        <p:nvSpPr>
          <p:cNvPr id="584" name="Otworzyć messengera i wybrać odpowiedni czat. Ważne jest, abyś posiadał najnowszą wersję aplikacji Messenger.…"/>
          <p:cNvSpPr txBox="1"/>
          <p:nvPr>
            <p:ph type="body" idx="1"/>
          </p:nvPr>
        </p:nvSpPr>
        <p:spPr>
          <a:xfrm>
            <a:off x="238493" y="2827243"/>
            <a:ext cx="12877262" cy="10728658"/>
          </a:xfrm>
          <a:prstGeom prst="rect">
            <a:avLst/>
          </a:prstGeom>
        </p:spPr>
        <p:txBody>
          <a:bodyPr/>
          <a:lstStyle/>
          <a:p>
            <a:pPr marL="228600" indent="-228600" defTabSz="457200">
              <a:lnSpc>
                <a:spcPct val="150000"/>
              </a:lnSpc>
              <a:spcBef>
                <a:spcPts val="500"/>
              </a:spcBef>
              <a:buSzPct val="100000"/>
              <a:buAutoNum type="arabicPeriod" startAt="1"/>
              <a:defRPr sz="2600">
                <a:solidFill>
                  <a:srgbClr val="161519"/>
                </a:solidFill>
              </a:defRPr>
            </a:pPr>
            <a:r>
              <a:t>Otworzyć messengera i wybrać odpowiedni czat. Ważne jest, abyś posiadał najnowszą wersję aplikacji Messenger.</a:t>
            </a:r>
          </a:p>
          <a:p>
            <a:pPr marL="228600" indent="-228600" defTabSz="457200">
              <a:lnSpc>
                <a:spcPct val="150000"/>
              </a:lnSpc>
              <a:spcBef>
                <a:spcPts val="500"/>
              </a:spcBef>
              <a:buSzPct val="100000"/>
              <a:buAutoNum type="arabicPeriod" startAt="1"/>
              <a:defRPr sz="2600">
                <a:solidFill>
                  <a:srgbClr val="161519"/>
                </a:solidFill>
              </a:defRPr>
            </a:pPr>
            <a:r>
              <a:t>Następnie dotknij imię i nazwisko osoby na górze okna czatu.</a:t>
            </a:r>
          </a:p>
          <a:p>
            <a:pPr marL="228600" indent="-228600" defTabSz="457200">
              <a:lnSpc>
                <a:spcPct val="150000"/>
              </a:lnSpc>
              <a:spcBef>
                <a:spcPts val="500"/>
              </a:spcBef>
              <a:buSzPct val="100000"/>
              <a:buAutoNum type="arabicPeriod" startAt="1"/>
              <a:defRPr sz="2600">
                <a:solidFill>
                  <a:srgbClr val="161519"/>
                </a:solidFill>
              </a:defRPr>
            </a:pPr>
            <a:r>
              <a:t>Przejdź do zakładki Więcej działań, a następnie Prywatność i pomoc i wybierz Przejdź do tajnej konwersacji.</a:t>
            </a:r>
          </a:p>
          <a:p>
            <a:pPr marL="0" indent="0" defTabSz="457200">
              <a:lnSpc>
                <a:spcPct val="150000"/>
              </a:lnSpc>
              <a:spcBef>
                <a:spcPts val="500"/>
              </a:spcBef>
              <a:buSzTx/>
              <a:buNone/>
              <a:defRPr sz="2600">
                <a:solidFill>
                  <a:srgbClr val="161519"/>
                </a:solidFill>
              </a:defRPr>
            </a:pPr>
          </a:p>
          <a:p>
            <a:pPr marL="0" indent="0" defTabSz="457200">
              <a:lnSpc>
                <a:spcPct val="150000"/>
              </a:lnSpc>
              <a:spcBef>
                <a:spcPts val="500"/>
              </a:spcBef>
              <a:buClr>
                <a:srgbClr val="161519"/>
              </a:buClr>
              <a:buSzTx/>
              <a:buNone/>
              <a:defRPr sz="2600">
                <a:solidFill>
                  <a:srgbClr val="161519"/>
                </a:solidFill>
              </a:defRPr>
            </a:pPr>
            <a:r>
              <a:t>   </a:t>
            </a:r>
            <a:r>
              <a:rPr b="1"/>
              <a:t>  Pamiętaj,</a:t>
            </a:r>
            <a:r>
              <a:t> że pełne szyfrowanie, czyli możliwość prowadzenia tajnych konwersacji, nie będzie dostępne w przypadku czatów w których uczestniczą: firmy, konta profesjonalne np. osoby publiczne; konta na Instagamie, z którymi nawiązałeś kontakt przez aplikację Messenger; osoby, z którymi jeszcze nie prowadziłeś rozmowy na czacie.</a:t>
            </a:r>
          </a:p>
          <a:p>
            <a:pPr marL="0" indent="0" defTabSz="457200">
              <a:lnSpc>
                <a:spcPct val="150000"/>
              </a:lnSpc>
              <a:spcBef>
                <a:spcPts val="500"/>
              </a:spcBef>
              <a:buClr>
                <a:srgbClr val="161519"/>
              </a:buClr>
              <a:buSzTx/>
              <a:buNone/>
              <a:defRPr sz="2600">
                <a:solidFill>
                  <a:srgbClr val="161519"/>
                </a:solidFill>
              </a:defRPr>
            </a:pPr>
            <a:r>
              <a:t>Szyfrowanie działa na jedno urządzenie, trzeba włączać na każdym urządzeniu osobno.</a:t>
            </a:r>
          </a:p>
          <a:p>
            <a:pPr marL="0" indent="0" defTabSz="457200">
              <a:lnSpc>
                <a:spcPct val="150000"/>
              </a:lnSpc>
              <a:spcBef>
                <a:spcPts val="500"/>
              </a:spcBef>
              <a:buSzTx/>
              <a:buNone/>
              <a:defRPr sz="2600">
                <a:solidFill>
                  <a:srgbClr val="161519"/>
                </a:solidFill>
              </a:defRPr>
            </a:pPr>
            <a:r>
              <a:rPr b="1"/>
              <a:t>Jak wyłączyć? </a:t>
            </a:r>
            <a:r>
              <a:t>Dotykasz imienia i nazwiska osoby na górze czatu, przejdź do prywatności i pomocy, na znikające wiadomości i dotknij Wyłączone. Gotowe. </a:t>
            </a:r>
          </a:p>
          <a:p>
            <a:pPr marL="0" indent="0" defTabSz="457200">
              <a:lnSpc>
                <a:spcPct val="150000"/>
              </a:lnSpc>
              <a:spcBef>
                <a:spcPts val="500"/>
              </a:spcBef>
              <a:buSzTx/>
              <a:buNone/>
              <a:defRPr sz="2600">
                <a:solidFill>
                  <a:srgbClr val="161519"/>
                </a:solidFill>
              </a:defRPr>
            </a:pPr>
          </a:p>
        </p:txBody>
      </p:sp>
      <p:pic>
        <p:nvPicPr>
          <p:cNvPr id="585" name="Screenshot 2026-06-22 at 17.10.08.png" descr="Screenshot 2026-06-22 at 17.10.0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126288" y="3055392"/>
            <a:ext cx="11092000" cy="95355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Video- konferencj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Video- konferencje</a:t>
            </a:r>
          </a:p>
        </p:txBody>
      </p:sp>
      <p:sp>
        <p:nvSpPr>
          <p:cNvPr id="588" name="Zawsze wersja płatna i najwyższa biznesowa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Zawsze wersja płatna i najwyższa biznesowa. </a:t>
            </a:r>
          </a:p>
          <a:p>
            <a:pPr/>
            <a:r>
              <a:t>Zoom - kary za brak szyfrowania i wyciek danych.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Jakie zdjęcia umieszczać?"/>
          <p:cNvSpPr txBox="1"/>
          <p:nvPr>
            <p:ph type="title"/>
          </p:nvPr>
        </p:nvSpPr>
        <p:spPr>
          <a:xfrm>
            <a:off x="1909105" y="1143954"/>
            <a:ext cx="21005802" cy="2286001"/>
          </a:xfrm>
          <a:prstGeom prst="rect">
            <a:avLst/>
          </a:prstGeom>
        </p:spPr>
        <p:txBody>
          <a:bodyPr/>
          <a:lstStyle/>
          <a:p>
            <a:pPr/>
            <a:r>
              <a:t>Jakie zdjęcia umieszczać?</a:t>
            </a:r>
          </a:p>
        </p:txBody>
      </p:sp>
      <p:pic>
        <p:nvPicPr>
          <p:cNvPr id="591" name="Screenshot 2026-03-23 at 08.22.56.png" descr="Screenshot 2026-03-23 at 08.22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00605" y="3787687"/>
            <a:ext cx="17982791" cy="5251856"/>
          </a:xfrm>
          <a:prstGeom prst="rect">
            <a:avLst/>
          </a:prstGeom>
          <a:ln w="12700">
            <a:miter lim="400000"/>
          </a:ln>
        </p:spPr>
      </p:pic>
      <p:sp>
        <p:nvSpPr>
          <p:cNvPr id="592" name="Pochylona głowa - utrudnia znalezienie Ciebie w innych mediach.…"/>
          <p:cNvSpPr txBox="1"/>
          <p:nvPr/>
        </p:nvSpPr>
        <p:spPr>
          <a:xfrm>
            <a:off x="5570323" y="9397273"/>
            <a:ext cx="14225093" cy="4128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400"/>
            </a:pPr>
            <a:r>
              <a:t>Pochylona głowa - utrudnia znalezienie Ciebie w innych mediach.</a:t>
            </a:r>
          </a:p>
          <a:p>
            <a:pPr>
              <a:defRPr sz="3400"/>
            </a:pPr>
            <a:r>
              <a:t>Pikseloza.</a:t>
            </a:r>
          </a:p>
          <a:p>
            <a:pPr>
              <a:defRPr sz="3400"/>
            </a:pPr>
            <a:r>
              <a:t>Zastanów się z kim chcesz się pokazywać. Czy chcesz pokazać rodzinę?</a:t>
            </a:r>
            <a:br/>
            <a:br/>
            <a:r>
              <a:t>Fałszywe imiona itd. </a:t>
            </a:r>
          </a:p>
        </p:txBody>
      </p:sp>
      <p:sp>
        <p:nvSpPr>
          <p:cNvPr id="593" name="Slide Number"/>
          <p:cNvSpPr txBox="1"/>
          <p:nvPr>
            <p:ph type="sldNum" sz="quarter" idx="4294967295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Freeform 2"/>
          <p:cNvSpPr/>
          <p:nvPr/>
        </p:nvSpPr>
        <p:spPr>
          <a:xfrm>
            <a:off x="23103208" y="476150"/>
            <a:ext cx="3084271" cy="308427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96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97" name="Freeform 4"/>
          <p:cNvSpPr/>
          <p:nvPr/>
        </p:nvSpPr>
        <p:spPr>
          <a:xfrm>
            <a:off x="2527981" y="476150"/>
            <a:ext cx="1561831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98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99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00" name="Freeform 9"/>
          <p:cNvSpPr/>
          <p:nvPr/>
        </p:nvSpPr>
        <p:spPr>
          <a:xfrm>
            <a:off x="1632202" y="2230121"/>
            <a:ext cx="9442199" cy="977621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01" name="TextBox 12"/>
          <p:cNvSpPr txBox="1"/>
          <p:nvPr/>
        </p:nvSpPr>
        <p:spPr>
          <a:xfrm>
            <a:off x="9409933" y="1180519"/>
            <a:ext cx="14123737" cy="1673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85" sz="86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Kradzież tożsamości w sieci</a:t>
            </a:r>
          </a:p>
        </p:txBody>
      </p:sp>
      <p:sp>
        <p:nvSpPr>
          <p:cNvPr id="602" name="TextBox 13"/>
          <p:cNvSpPr txBox="1"/>
          <p:nvPr/>
        </p:nvSpPr>
        <p:spPr>
          <a:xfrm>
            <a:off x="10578868" y="4305393"/>
            <a:ext cx="13325942" cy="5269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6932">
              <a:lnSpc>
                <a:spcPct val="15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5200">
                <a:latin typeface="Arial"/>
                <a:ea typeface="Arial"/>
                <a:cs typeface="Arial"/>
                <a:sym typeface="Arial"/>
              </a:defRPr>
            </a:pPr>
            <a:r>
              <a:t>Z kradzieżą tożsamości mamy do czynienia</a:t>
            </a:r>
          </a:p>
          <a:p>
            <a:pPr defTabSz="16932">
              <a:lnSpc>
                <a:spcPct val="15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5200">
                <a:latin typeface="Arial"/>
                <a:ea typeface="Arial"/>
                <a:cs typeface="Arial"/>
                <a:sym typeface="Arial"/>
              </a:defRPr>
            </a:pPr>
            <a:r>
              <a:t>wówczas, gdy ktoś bezprawnie wejdzie </a:t>
            </a:r>
            <a:br/>
            <a:r>
              <a:t>w posiadanie naszych danych osobowych </a:t>
            </a:r>
            <a:br/>
            <a:r>
              <a:t>i wykorzysta je wbrew naszej woli, podszywając się pod nas.</a:t>
            </a:r>
          </a:p>
        </p:txBody>
      </p:sp>
      <p:sp>
        <p:nvSpPr>
          <p:cNvPr id="603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Freeform 2"/>
          <p:cNvSpPr/>
          <p:nvPr/>
        </p:nvSpPr>
        <p:spPr>
          <a:xfrm>
            <a:off x="23103208" y="476150"/>
            <a:ext cx="3084271" cy="308427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06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07" name="Freeform 4"/>
          <p:cNvSpPr/>
          <p:nvPr/>
        </p:nvSpPr>
        <p:spPr>
          <a:xfrm>
            <a:off x="2527981" y="476150"/>
            <a:ext cx="1561831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08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09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10" name="Freeform 9"/>
          <p:cNvSpPr/>
          <p:nvPr/>
        </p:nvSpPr>
        <p:spPr>
          <a:xfrm>
            <a:off x="987827" y="3550701"/>
            <a:ext cx="7865596" cy="843226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11" name="TextBox 12"/>
          <p:cNvSpPr txBox="1"/>
          <p:nvPr/>
        </p:nvSpPr>
        <p:spPr>
          <a:xfrm>
            <a:off x="10041157" y="1091277"/>
            <a:ext cx="14123737" cy="167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85" sz="86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Jak do niej dochodzi?</a:t>
            </a:r>
          </a:p>
        </p:txBody>
      </p:sp>
      <p:sp>
        <p:nvSpPr>
          <p:cNvPr id="612" name="TextBox 13"/>
          <p:cNvSpPr txBox="1"/>
          <p:nvPr/>
        </p:nvSpPr>
        <p:spPr>
          <a:xfrm>
            <a:off x="8895599" y="3574079"/>
            <a:ext cx="13325944" cy="8800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just"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b="1" sz="3600">
                <a:latin typeface="Arial"/>
                <a:ea typeface="Arial"/>
                <a:cs typeface="Arial"/>
                <a:sym typeface="Arial"/>
              </a:defRPr>
            </a:pPr>
            <a:r>
              <a:t>Dane osobowe </a:t>
            </a:r>
            <a:r>
              <a:rPr b="0"/>
              <a:t>są obecnie cennym towarem rynkowym,</a:t>
            </a:r>
          </a:p>
          <a:p>
            <a:pPr algn="just"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600">
                <a:latin typeface="Arial"/>
                <a:ea typeface="Arial"/>
                <a:cs typeface="Arial"/>
                <a:sym typeface="Arial"/>
              </a:defRPr>
            </a:pPr>
            <a:r>
              <a:t>poszukiwanym m.in. przez ludzi, którzy chcą je wykorzystać w przestępczych celach. </a:t>
            </a:r>
          </a:p>
          <a:p>
            <a:pPr algn="just"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600">
                <a:latin typeface="Arial"/>
                <a:ea typeface="Arial"/>
                <a:cs typeface="Arial"/>
                <a:sym typeface="Arial"/>
              </a:defRPr>
            </a:pPr>
            <a:r>
              <a:t>Pozyskują je wieloma różnymi metodami – od bardzo prostych po wyszukane, wykorzystujące skomplikowane techniki informatyczne.</a:t>
            </a:r>
          </a:p>
          <a:p>
            <a:pPr algn="just"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600">
                <a:latin typeface="Arial"/>
                <a:ea typeface="Arial"/>
                <a:cs typeface="Arial"/>
                <a:sym typeface="Arial"/>
              </a:defRPr>
            </a:pPr>
          </a:p>
          <a:p>
            <a:pPr algn="just"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600">
                <a:latin typeface="Arial"/>
                <a:ea typeface="Arial"/>
                <a:cs typeface="Arial"/>
                <a:sym typeface="Arial"/>
              </a:defRPr>
            </a:pPr>
            <a:r>
              <a:t>Dane/informacje  mogą być: </a:t>
            </a:r>
          </a:p>
          <a:p>
            <a:pPr marL="294333" indent="-294333" algn="just" defTabSz="16932">
              <a:lnSpc>
                <a:spcPct val="120000"/>
              </a:lnSpc>
              <a:spcBef>
                <a:spcPts val="0"/>
              </a:spcBef>
              <a:buSzPct val="100000"/>
              <a:buChar char="•"/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600">
                <a:latin typeface="Arial"/>
                <a:ea typeface="Arial"/>
                <a:cs typeface="Arial"/>
                <a:sym typeface="Arial"/>
              </a:defRPr>
            </a:pPr>
            <a:r>
              <a:t>pozyskiwanie z wyrzucanych na śmietnik dokumentów lub nośników informatycznych,</a:t>
            </a:r>
          </a:p>
          <a:p>
            <a:pPr marL="294333" indent="-294333" algn="just" defTabSz="16932">
              <a:lnSpc>
                <a:spcPct val="120000"/>
              </a:lnSpc>
              <a:spcBef>
                <a:spcPts val="0"/>
              </a:spcBef>
              <a:buSzPct val="100000"/>
              <a:buChar char="•"/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600">
                <a:latin typeface="Arial"/>
                <a:ea typeface="Arial"/>
                <a:cs typeface="Arial"/>
                <a:sym typeface="Arial"/>
              </a:defRPr>
            </a:pPr>
            <a:r>
              <a:t>wyłudzanie bezpośrednio od osób, których one dotyczą,</a:t>
            </a:r>
          </a:p>
          <a:p>
            <a:pPr marL="294333" indent="-294333" algn="just" defTabSz="16932">
              <a:lnSpc>
                <a:spcPct val="120000"/>
              </a:lnSpc>
              <a:spcBef>
                <a:spcPts val="0"/>
              </a:spcBef>
              <a:buSzPct val="100000"/>
              <a:buChar char="•"/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600">
                <a:latin typeface="Arial"/>
                <a:ea typeface="Arial"/>
                <a:cs typeface="Arial"/>
                <a:sym typeface="Arial"/>
              </a:defRPr>
            </a:pPr>
            <a:r>
              <a:t>wyszukiwanie i gromadzenie informacji umieszczonych w</a:t>
            </a:r>
            <a:br/>
            <a:r>
              <a:t> Internecie,</a:t>
            </a:r>
          </a:p>
          <a:p>
            <a:pPr marL="294333" indent="-294333" algn="just" defTabSz="16932">
              <a:lnSpc>
                <a:spcPct val="120000"/>
              </a:lnSpc>
              <a:spcBef>
                <a:spcPts val="0"/>
              </a:spcBef>
              <a:buSzPct val="100000"/>
              <a:buChar char="•"/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600">
                <a:latin typeface="Arial"/>
                <a:ea typeface="Arial"/>
                <a:cs typeface="Arial"/>
                <a:sym typeface="Arial"/>
              </a:defRPr>
            </a:pPr>
            <a:r>
              <a:t>włamywanie się do komputerów.</a:t>
            </a:r>
          </a:p>
        </p:txBody>
      </p:sp>
      <p:sp>
        <p:nvSpPr>
          <p:cNvPr id="613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9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0" name="Freeform 4"/>
          <p:cNvSpPr/>
          <p:nvPr/>
        </p:nvSpPr>
        <p:spPr>
          <a:xfrm>
            <a:off x="12939690" y="-2709332"/>
            <a:ext cx="1561831" cy="156183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1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2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3" name="Freeform 9"/>
          <p:cNvSpPr/>
          <p:nvPr/>
        </p:nvSpPr>
        <p:spPr>
          <a:xfrm>
            <a:off x="-3384088" y="12048101"/>
            <a:ext cx="9442198" cy="977621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4" name="TextBox 12"/>
          <p:cNvSpPr txBox="1"/>
          <p:nvPr/>
        </p:nvSpPr>
        <p:spPr>
          <a:xfrm>
            <a:off x="1634711" y="966320"/>
            <a:ext cx="20468205" cy="5398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44" sz="144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Liczba incydentów zarejestrowanych przez CERT Polska</a:t>
            </a:r>
          </a:p>
        </p:txBody>
      </p:sp>
      <p:sp>
        <p:nvSpPr>
          <p:cNvPr id="315" name="Freeform 17"/>
          <p:cNvSpPr/>
          <p:nvPr/>
        </p:nvSpPr>
        <p:spPr>
          <a:xfrm>
            <a:off x="3017075" y="-2182663"/>
            <a:ext cx="1035162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6" name="2024 r. 103, 4 tys."/>
          <p:cNvSpPr txBox="1"/>
          <p:nvPr/>
        </p:nvSpPr>
        <p:spPr>
          <a:xfrm>
            <a:off x="776418" y="7866926"/>
            <a:ext cx="8944497" cy="1353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300"/>
            </a:lvl1pPr>
          </a:lstStyle>
          <a:p>
            <a:pPr/>
            <a:r>
              <a:t>2024 r. 103, 4 tys. </a:t>
            </a:r>
          </a:p>
        </p:txBody>
      </p:sp>
      <p:sp>
        <p:nvSpPr>
          <p:cNvPr id="317" name="2025 r. 260, 8 tys."/>
          <p:cNvSpPr txBox="1"/>
          <p:nvPr/>
        </p:nvSpPr>
        <p:spPr>
          <a:xfrm>
            <a:off x="10770875" y="7494463"/>
            <a:ext cx="14116712" cy="2098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400">
                <a:solidFill>
                  <a:srgbClr val="FF2600"/>
                </a:solidFill>
              </a:defRPr>
            </a:lvl1pPr>
          </a:lstStyle>
          <a:p>
            <a:pPr/>
            <a:r>
              <a:t>2025 r. 260, 8 tys.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Freeform 2"/>
          <p:cNvSpPr/>
          <p:nvPr/>
        </p:nvSpPr>
        <p:spPr>
          <a:xfrm>
            <a:off x="23103208" y="476150"/>
            <a:ext cx="3084271" cy="308427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16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17" name="Freeform 4"/>
          <p:cNvSpPr/>
          <p:nvPr/>
        </p:nvSpPr>
        <p:spPr>
          <a:xfrm>
            <a:off x="2527981" y="476150"/>
            <a:ext cx="1561831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18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19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20" name="Freeform 9"/>
          <p:cNvSpPr/>
          <p:nvPr/>
        </p:nvSpPr>
        <p:spPr>
          <a:xfrm>
            <a:off x="987827" y="3550701"/>
            <a:ext cx="7865596" cy="843226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21" name="TextBox 12"/>
          <p:cNvSpPr txBox="1"/>
          <p:nvPr/>
        </p:nvSpPr>
        <p:spPr>
          <a:xfrm>
            <a:off x="8918979" y="647082"/>
            <a:ext cx="14123737" cy="167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85" sz="86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Jak są konsekwencje?</a:t>
            </a:r>
          </a:p>
        </p:txBody>
      </p:sp>
      <p:sp>
        <p:nvSpPr>
          <p:cNvPr id="622" name="TextBox 13"/>
          <p:cNvSpPr txBox="1"/>
          <p:nvPr/>
        </p:nvSpPr>
        <p:spPr>
          <a:xfrm>
            <a:off x="8965737" y="2849339"/>
            <a:ext cx="13325942" cy="90084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b="1" sz="3800">
                <a:latin typeface="Arial"/>
                <a:ea typeface="Arial"/>
                <a:cs typeface="Arial"/>
                <a:sym typeface="Arial"/>
              </a:defRPr>
            </a:pPr>
            <a:r>
              <a:t>Kradzież tożsamości pozornie wydaje się błahym zjawiskiem, jednak osoba, która ma dostęp do naszych danych, może nam przysporzyć wielu kłopotów. 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b="1" sz="3800">
                <a:latin typeface="Arial"/>
                <a:ea typeface="Arial"/>
                <a:cs typeface="Arial"/>
                <a:sym typeface="Arial"/>
              </a:defRPr>
            </a:pP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b="1" sz="3800">
                <a:latin typeface="Arial"/>
                <a:ea typeface="Arial"/>
                <a:cs typeface="Arial"/>
                <a:sym typeface="Arial"/>
              </a:defRPr>
            </a:pPr>
            <a:r>
              <a:t>Znając je, może np.</a:t>
            </a:r>
            <a:r>
              <a:rPr b="0"/>
              <a:t>: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- utworzyć w Internecie nasz fałszywy profil,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- umieszczać w sieci lub wysyłać drogą elektroniczną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obraźliwe komentarze w naszym imieniu,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- zaciągać na nasze konto zobowiązania finansowe, np.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kredyt w banku, a jeśli nie będziemy go spłacać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możemy zostać wpisani do rejestru dłużników,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- poprosić o wystawienie mandatu lub rachunku na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nasze konto,</a:t>
            </a:r>
          </a:p>
          <a:p>
            <a:pPr defTabSz="16932">
              <a:lnSpc>
                <a:spcPct val="120000"/>
              </a:lnSpc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3800">
                <a:latin typeface="Arial"/>
                <a:ea typeface="Arial"/>
                <a:cs typeface="Arial"/>
                <a:sym typeface="Arial"/>
              </a:defRPr>
            </a:pPr>
            <a:r>
              <a:t>- dokonać w naszym imieniu zakupów.</a:t>
            </a:r>
          </a:p>
        </p:txBody>
      </p:sp>
      <p:sp>
        <p:nvSpPr>
          <p:cNvPr id="623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Freeform 2"/>
          <p:cNvSpPr/>
          <p:nvPr/>
        </p:nvSpPr>
        <p:spPr>
          <a:xfrm>
            <a:off x="23103208" y="476150"/>
            <a:ext cx="3084271" cy="308427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26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27" name="Freeform 4"/>
          <p:cNvSpPr/>
          <p:nvPr/>
        </p:nvSpPr>
        <p:spPr>
          <a:xfrm>
            <a:off x="2527981" y="476150"/>
            <a:ext cx="1561831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28" name="Freeform 5"/>
          <p:cNvSpPr/>
          <p:nvPr/>
        </p:nvSpPr>
        <p:spPr>
          <a:xfrm>
            <a:off x="20679027" y="12078030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29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30" name="Freeform 9"/>
          <p:cNvSpPr/>
          <p:nvPr/>
        </p:nvSpPr>
        <p:spPr>
          <a:xfrm>
            <a:off x="987827" y="3550701"/>
            <a:ext cx="7865596" cy="843226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31" name="TextBox 12"/>
          <p:cNvSpPr txBox="1"/>
          <p:nvPr/>
        </p:nvSpPr>
        <p:spPr>
          <a:xfrm>
            <a:off x="10041157" y="1091277"/>
            <a:ext cx="14123737" cy="167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85" sz="86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Jak się przed nią chronić?</a:t>
            </a:r>
          </a:p>
        </p:txBody>
      </p:sp>
      <p:sp>
        <p:nvSpPr>
          <p:cNvPr id="632" name="TextBox 13"/>
          <p:cNvSpPr txBox="1"/>
          <p:nvPr/>
        </p:nvSpPr>
        <p:spPr>
          <a:xfrm>
            <a:off x="9012494" y="3574079"/>
            <a:ext cx="14963000" cy="7907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6932"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b="1" sz="4200">
                <a:latin typeface="Arial"/>
                <a:ea typeface="Arial"/>
                <a:cs typeface="Arial"/>
                <a:sym typeface="Arial"/>
              </a:defRPr>
            </a:pPr>
            <a:r>
              <a:t>Aby zminimalizować ryzyko utraty tożsamości, warto przestrzegać kilku podstawowych zasad:</a:t>
            </a:r>
          </a:p>
          <a:p>
            <a:pPr defTabSz="16932"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4200">
                <a:latin typeface="Arial"/>
                <a:ea typeface="Arial"/>
                <a:cs typeface="Arial"/>
                <a:sym typeface="Arial"/>
              </a:defRPr>
            </a:pPr>
            <a:r>
              <a:t>- nie wyrzucać na śmietnik dokumentów czy nośników</a:t>
            </a:r>
          </a:p>
          <a:p>
            <a:pPr defTabSz="16932"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4200">
                <a:latin typeface="Arial"/>
                <a:ea typeface="Arial"/>
                <a:cs typeface="Arial"/>
                <a:sym typeface="Arial"/>
              </a:defRPr>
            </a:pPr>
            <a:r>
              <a:t>informatycznych</a:t>
            </a:r>
          </a:p>
          <a:p>
            <a:pPr defTabSz="16932"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4200">
                <a:latin typeface="Arial"/>
                <a:ea typeface="Arial"/>
                <a:cs typeface="Arial"/>
                <a:sym typeface="Arial"/>
              </a:defRPr>
            </a:pPr>
            <a:r>
              <a:t>- niszczyć dokumenty w sposób uniemożliwiający odtworzenie zawartych w nich danych osobowych,</a:t>
            </a:r>
          </a:p>
          <a:p>
            <a:pPr defTabSz="16932"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4200">
                <a:latin typeface="Arial"/>
                <a:ea typeface="Arial"/>
                <a:cs typeface="Arial"/>
                <a:sym typeface="Arial"/>
              </a:defRPr>
            </a:pPr>
            <a:r>
              <a:t>- nie podawać w Internecie, w tym na portalach społecznościowych, zbyt wielu informacji o sobie, swoich bliskich i znajomych,</a:t>
            </a:r>
          </a:p>
          <a:p>
            <a:pPr defTabSz="16932"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4200">
                <a:latin typeface="Arial"/>
                <a:ea typeface="Arial"/>
                <a:cs typeface="Arial"/>
                <a:sym typeface="Arial"/>
              </a:defRPr>
            </a:pPr>
            <a:r>
              <a:t>- nie zamieszczać w sieci zdjęć, które mogą świadczyć </a:t>
            </a:r>
            <a:br/>
            <a:r>
              <a:t>onaszym stanie majątkowym,</a:t>
            </a:r>
          </a:p>
          <a:p>
            <a:pPr defTabSz="16932">
              <a:spcBef>
                <a:spcPts val="0"/>
              </a:spcBef>
              <a:tabLst>
                <a:tab pos="469900" algn="l"/>
                <a:tab pos="939800" algn="l"/>
                <a:tab pos="1422400" algn="l"/>
                <a:tab pos="1892300" algn="l"/>
                <a:tab pos="2362200" algn="l"/>
                <a:tab pos="2844800" algn="l"/>
                <a:tab pos="3314700" algn="l"/>
                <a:tab pos="3784600" algn="l"/>
                <a:tab pos="4267200" algn="l"/>
                <a:tab pos="4737100" algn="l"/>
                <a:tab pos="5207000" algn="l"/>
                <a:tab pos="5689600" algn="l"/>
              </a:tabLst>
              <a:defRPr sz="4200">
                <a:latin typeface="Arial"/>
                <a:ea typeface="Arial"/>
                <a:cs typeface="Arial"/>
                <a:sym typeface="Arial"/>
              </a:defRPr>
            </a:pPr>
            <a:r>
              <a:t>- zachować rozwagę przy wypełnianiu i podpisywaniu różnego rodzaju ankiet, formularzy czy umów.</a:t>
            </a:r>
          </a:p>
        </p:txBody>
      </p:sp>
      <p:sp>
        <p:nvSpPr>
          <p:cNvPr id="633" name="Freeform 17"/>
          <p:cNvSpPr/>
          <p:nvPr/>
        </p:nvSpPr>
        <p:spPr>
          <a:xfrm>
            <a:off x="1112494" y="2973646"/>
            <a:ext cx="1035163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Screenshot 2026-05-13 at 20.04.51.png" descr="Screenshot 2026-05-13 at 20.04.5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1817" y="988947"/>
            <a:ext cx="23206463" cy="122731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Bezpieczeństwo w przeglądar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08990">
              <a:defRPr sz="10900"/>
            </a:lvl1pPr>
          </a:lstStyle>
          <a:p>
            <a:pPr/>
            <a:r>
              <a:t>Bezpieczeństwo w przeglądarce</a:t>
            </a:r>
          </a:p>
        </p:txBody>
      </p:sp>
      <p:sp>
        <p:nvSpPr>
          <p:cNvPr id="638" name="Czytaj regulaminy i umowy licencyjne!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Czytaj regulaminy i umowy licencyjne!</a:t>
            </a:r>
          </a:p>
          <a:p>
            <a:pPr/>
            <a:r>
              <a:t>Usuwaj ciasteczka i historie przeglądarki.</a:t>
            </a:r>
          </a:p>
          <a:p>
            <a:pPr/>
            <a:r>
              <a:t>Tryb incognito de facto nie działa - chroni tylko lokalnie.</a:t>
            </a:r>
          </a:p>
          <a:p>
            <a:pPr/>
            <a:r>
              <a:t>Korzystaj z dedykowanych wtyczek do przeglądarki, które zwiększą twoją anonimowość.</a:t>
            </a:r>
          </a:p>
          <a:p>
            <a:pPr/>
            <a:r>
              <a:t>W Windows włącz Windows Defender.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Bezpieczne przeglądarki"/>
          <p:cNvSpPr txBox="1"/>
          <p:nvPr>
            <p:ph type="title"/>
          </p:nvPr>
        </p:nvSpPr>
        <p:spPr>
          <a:xfrm>
            <a:off x="1689099" y="-104910"/>
            <a:ext cx="21005802" cy="2286001"/>
          </a:xfrm>
          <a:prstGeom prst="rect">
            <a:avLst/>
          </a:prstGeom>
        </p:spPr>
        <p:txBody>
          <a:bodyPr/>
          <a:lstStyle/>
          <a:p>
            <a:pPr/>
            <a:r>
              <a:t>Bezpieczne przeglądarki</a:t>
            </a:r>
          </a:p>
        </p:txBody>
      </p:sp>
      <p:pic>
        <p:nvPicPr>
          <p:cNvPr id="641" name="Screenshot 2026-03-26 at 08.20.26.png" descr="Screenshot 2026-03-26 at 08.20.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2043452"/>
            <a:ext cx="21541566" cy="114070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Tryb incognito - komputer i telef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59459">
              <a:defRPr sz="10304"/>
            </a:lvl1pPr>
          </a:lstStyle>
          <a:p>
            <a:pPr/>
            <a:r>
              <a:t>Tryb incognito - komputer i telefon</a:t>
            </a:r>
          </a:p>
        </p:txBody>
      </p:sp>
      <p:sp>
        <p:nvSpPr>
          <p:cNvPr id="644" name="Najpopularniejsze przeglądarki (Komputery)…"/>
          <p:cNvSpPr txBox="1"/>
          <p:nvPr>
            <p:ph type="body" idx="1"/>
          </p:nvPr>
        </p:nvSpPr>
        <p:spPr>
          <a:xfrm>
            <a:off x="944638" y="2535197"/>
            <a:ext cx="22494724" cy="10298099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b="1" sz="4500">
                <a:latin typeface="Helvetica"/>
                <a:ea typeface="Helvetica"/>
                <a:cs typeface="Helvetica"/>
                <a:sym typeface="Helvetica"/>
              </a:defRPr>
            </a:pPr>
            <a:r>
              <a:t>Najpopularniejsze przeglądarki (Komputery)</a:t>
            </a:r>
          </a:p>
          <a:p>
            <a:pPr marL="457199" indent="-317499" defTabSz="457200">
              <a:lnSpc>
                <a:spcPct val="120000"/>
              </a:lnSpc>
              <a:spcBef>
                <a:spcPts val="1200"/>
              </a:spcBef>
              <a:buSzPct val="100000"/>
              <a:buFont typeface="Helvetica"/>
              <a:defRPr sz="4500"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Google Chrome:</a:t>
            </a:r>
            <a:r>
              <a:t> Użyj skrótu </a:t>
            </a:r>
            <a:r>
              <a:rPr b="1"/>
              <a:t>Ctrl + Shift + N</a:t>
            </a:r>
            <a:r>
              <a:t> (lub </a:t>
            </a:r>
            <a:r>
              <a:rPr b="1"/>
              <a:t>Cmd + Shift + N</a:t>
            </a:r>
            <a:r>
              <a:t> na Macu). Możesz też kliknąć ikonę menu (trzy pionowe kropki w prawym górnym rogu) i wybrać </a:t>
            </a:r>
            <a:r>
              <a:rPr b="1"/>
              <a:t>„Nowe okno incognito”</a:t>
            </a:r>
            <a:r>
              <a:t>.</a:t>
            </a:r>
          </a:p>
          <a:p>
            <a:pPr marL="457199" indent="-317499" defTabSz="457200">
              <a:lnSpc>
                <a:spcPct val="120000"/>
              </a:lnSpc>
              <a:spcBef>
                <a:spcPts val="1200"/>
              </a:spcBef>
              <a:buSzPct val="100000"/>
              <a:buFont typeface="Helvetica"/>
              <a:defRPr sz="4500"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Mozilla Firefox:</a:t>
            </a:r>
            <a:r>
              <a:t> Użyj skrótu </a:t>
            </a:r>
            <a:r>
              <a:rPr b="1"/>
              <a:t>Ctrl + Shift + P</a:t>
            </a:r>
            <a:r>
              <a:t> (lub </a:t>
            </a:r>
            <a:r>
              <a:rPr b="1"/>
              <a:t>Cmd + Shift + P</a:t>
            </a:r>
            <a:r>
              <a:t> na Macu). Z menu (trzy poziome kreski w prawym górnym rogu) wybierz </a:t>
            </a:r>
            <a:r>
              <a:rPr b="1"/>
              <a:t>„Nowe okno prywatne”</a:t>
            </a:r>
            <a:r>
              <a:t>. Szczegółowe informacje znajdziesz bezpośrednio w </a:t>
            </a:r>
            <a:r>
              <a:rPr u="sng">
                <a:solidFill>
                  <a:srgbClr val="0000EE"/>
                </a:solidFill>
                <a:hlinkClick r:id="rId2" invalidUrl="" action="" tgtFrame="" tooltip="" history="1" highlightClick="0" endSnd="0"/>
              </a:rPr>
              <a:t>Mozilla Support</a:t>
            </a:r>
            <a:r>
              <a:t>.</a:t>
            </a:r>
          </a:p>
          <a:p>
            <a:pPr marL="457199" indent="-317499" defTabSz="457200">
              <a:lnSpc>
                <a:spcPct val="120000"/>
              </a:lnSpc>
              <a:spcBef>
                <a:spcPts val="1200"/>
              </a:spcBef>
              <a:buSzPct val="100000"/>
              <a:buFont typeface="Helvetica"/>
              <a:defRPr sz="4500"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Microsoft Edge:</a:t>
            </a:r>
            <a:r>
              <a:t> Użyj skrótu </a:t>
            </a:r>
            <a:r>
              <a:rPr b="1"/>
              <a:t>Ctrl + Shift + N</a:t>
            </a:r>
            <a:r>
              <a:t>. Z menu (trzy kropki) wybierz </a:t>
            </a:r>
            <a:r>
              <a:rPr b="1"/>
              <a:t>„Nowe okno InPrivate”</a:t>
            </a:r>
            <a:r>
              <a:t>. </a:t>
            </a:r>
          </a:p>
          <a:p>
            <a:pPr marL="457199" indent="-317499" defTabSz="457200">
              <a:lnSpc>
                <a:spcPct val="120000"/>
              </a:lnSpc>
              <a:spcBef>
                <a:spcPts val="1200"/>
              </a:spcBef>
              <a:buSzPct val="100000"/>
              <a:buFont typeface="Helvetica"/>
              <a:defRPr sz="4500"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Opera:</a:t>
            </a:r>
            <a:r>
              <a:t> Wciśnij </a:t>
            </a:r>
            <a:r>
              <a:rPr b="1"/>
              <a:t>Ctrl + Shift + P</a:t>
            </a:r>
            <a:r>
              <a:t>. Kliknij czerwone logo Opery w lewym górnym rogu i wybierz </a:t>
            </a:r>
            <a:r>
              <a:rPr b="1"/>
              <a:t>„Nowe okno prywatne”</a:t>
            </a:r>
            <a:r>
              <a:t>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Uważaj na cook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Uważaj na cookies </a:t>
            </a:r>
          </a:p>
        </p:txBody>
      </p:sp>
      <p:sp>
        <p:nvSpPr>
          <p:cNvPr id="647" name="Nie akceptuj z automatu. Najlepiej zawsze odmawiaj.…"/>
          <p:cNvSpPr txBox="1"/>
          <p:nvPr>
            <p:ph type="body" idx="1"/>
          </p:nvPr>
        </p:nvSpPr>
        <p:spPr>
          <a:xfrm>
            <a:off x="1481870" y="3098800"/>
            <a:ext cx="21005802" cy="9296400"/>
          </a:xfrm>
          <a:prstGeom prst="rect">
            <a:avLst/>
          </a:prstGeom>
        </p:spPr>
        <p:txBody>
          <a:bodyPr/>
          <a:lstStyle/>
          <a:p>
            <a:pPr/>
            <a:r>
              <a:t>Nie akceptuj z automatu. Najlepiej zawsze odmawiaj.</a:t>
            </a:r>
          </a:p>
          <a:p>
            <a:pPr/>
            <a:r>
              <a:t>Akceptuj tylko pliki statystyczne, o ile.</a:t>
            </a:r>
          </a:p>
          <a:p>
            <a:pPr/>
            <a:r>
              <a:t>Regularnie czyść przeglądarkę z historii, plików cookies itd. Sprawdź w Internecie, jak to zrobić. </a:t>
            </a:r>
          </a:p>
          <a:p>
            <a:pPr/>
            <a:r>
              <a:t>Używaj zawsze sprzętu firmowego tylko do rzeczy firmowych.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Pliki cook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Pliki cookies</a:t>
            </a:r>
          </a:p>
        </p:txBody>
      </p:sp>
      <p:pic>
        <p:nvPicPr>
          <p:cNvPr id="650" name="Screenshot 2026-03-23 at 08.33.16.png" descr="Screenshot 2026-03-23 at 08.33.1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0812" y="5654095"/>
            <a:ext cx="21255027" cy="6339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1" name="Screenshot 2026-03-23 at 08.33.04.png" descr="Screenshot 2026-03-23 at 08.33.0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32723" y="2790520"/>
            <a:ext cx="21118555" cy="21578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Pliki cook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Pliki cookies</a:t>
            </a:r>
          </a:p>
        </p:txBody>
      </p:sp>
      <p:pic>
        <p:nvPicPr>
          <p:cNvPr id="654" name="Screenshot 2026-03-23 at 08.35.19.png" descr="Screenshot 2026-03-23 at 08.35.1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83756" y="2229492"/>
            <a:ext cx="13016488" cy="110350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Aplikacje kupione onlin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Aplikacje kupione online </a:t>
            </a:r>
          </a:p>
        </p:txBody>
      </p:sp>
      <p:sp>
        <p:nvSpPr>
          <p:cNvPr id="657" name="Nie dawaj dostępu aplikacji do wszystkiego, blokuj geolokalizację. Można wyłączyć w zakładce aplikacje. W zależności od systemu, bo nie każdy Android ma tak samo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  <a:r>
              <a:t>Nie dawaj dostępu aplikacji do wszystkiego, blokuj geolokalizację. Można wyłączyć w zakładce aplikacje. W zależności od systemu, bo nie każdy Android ma tak samo.</a:t>
            </a:r>
          </a:p>
        </p:txBody>
      </p:sp>
      <p:pic>
        <p:nvPicPr>
          <p:cNvPr id="658" name="Screenshot 2026-03-23 at 08.15.05.png" descr="Screenshot 2026-03-23 at 08.15.0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46494" y="3500494"/>
            <a:ext cx="15491013" cy="4782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0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" name="Freeform 4"/>
          <p:cNvSpPr/>
          <p:nvPr/>
        </p:nvSpPr>
        <p:spPr>
          <a:xfrm>
            <a:off x="19055960" y="897619"/>
            <a:ext cx="1561831" cy="156183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2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3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4" name="Freeform 9"/>
          <p:cNvSpPr/>
          <p:nvPr/>
        </p:nvSpPr>
        <p:spPr>
          <a:xfrm>
            <a:off x="-2445307" y="8794906"/>
            <a:ext cx="5736532" cy="646270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5" name="TextBox 12"/>
          <p:cNvSpPr txBox="1"/>
          <p:nvPr/>
        </p:nvSpPr>
        <p:spPr>
          <a:xfrm>
            <a:off x="1837743" y="666114"/>
            <a:ext cx="22350841" cy="1793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27" sz="127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Poufność mediacji </a:t>
            </a:r>
          </a:p>
        </p:txBody>
      </p:sp>
      <p:sp>
        <p:nvSpPr>
          <p:cNvPr id="326" name="Freeform 17"/>
          <p:cNvSpPr/>
          <p:nvPr/>
        </p:nvSpPr>
        <p:spPr>
          <a:xfrm>
            <a:off x="122398" y="5943934"/>
            <a:ext cx="1035162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7" name="Art.  183(4). [Tajemnica mediacji] KPC…"/>
          <p:cNvSpPr txBox="1"/>
          <p:nvPr/>
        </p:nvSpPr>
        <p:spPr>
          <a:xfrm>
            <a:off x="2521115" y="3073059"/>
            <a:ext cx="19710178" cy="10423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4400"/>
            </a:pPr>
            <a:r>
              <a:t>Art.  183(4). [Tajemnica mediacji] KPC</a:t>
            </a:r>
          </a:p>
          <a:p>
            <a:pPr>
              <a:defRPr b="1" sz="4400"/>
            </a:pPr>
            <a:r>
              <a:rPr b="0"/>
              <a:t>§  1.</a:t>
            </a:r>
            <a:r>
              <a:t> Postępowanie mediacyjne nie jest jawne.</a:t>
            </a:r>
          </a:p>
          <a:p>
            <a:pPr algn="just">
              <a:defRPr sz="4400"/>
            </a:pPr>
            <a:r>
              <a:t>§ 2. Mediator, strony i inne osoby biorące udział w postępowaniu mediacyjnym </a:t>
            </a:r>
            <a:r>
              <a:rPr b="1"/>
              <a:t>są obowiązane zachować w tajemnicy fakty,</a:t>
            </a:r>
            <a:r>
              <a:t> o których dowiedziały się w związku z prowadzeniem mediacji. Strony mogą zwolnić mediatora i inne osoby biorące udział w postępowaniu mediacyjnym z tego obowiązku.</a:t>
            </a:r>
          </a:p>
          <a:p>
            <a:pPr algn="just">
              <a:defRPr sz="4400"/>
            </a:pPr>
            <a:r>
              <a:t>§  3. Bezskuteczne jest powoływanie się w toku postępowania przed sądem lub sądem polubownym na propozycje ugodowe, propozycje wzajemnych ustępstw lub inne oświadczenia składane w postępowaniu mediacyjnym.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Socjotechnik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Socjotechnika</a:t>
            </a:r>
          </a:p>
        </p:txBody>
      </p:sp>
      <p:pic>
        <p:nvPicPr>
          <p:cNvPr id="661" name="Screenshot 2026-03-26 at 08.32.24.png" descr="Screenshot 2026-03-26 at 08.32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17226" y="3514195"/>
            <a:ext cx="15349547" cy="89316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Co powinno wzbudzić naszą czujność?"/>
          <p:cNvSpPr txBox="1"/>
          <p:nvPr>
            <p:ph type="title"/>
          </p:nvPr>
        </p:nvSpPr>
        <p:spPr>
          <a:xfrm>
            <a:off x="1689100" y="270933"/>
            <a:ext cx="21005800" cy="2286001"/>
          </a:xfrm>
          <a:prstGeom prst="rect">
            <a:avLst/>
          </a:prstGeom>
        </p:spPr>
        <p:txBody>
          <a:bodyPr/>
          <a:lstStyle>
            <a:lvl1pPr defTabSz="668655">
              <a:defRPr sz="9072"/>
            </a:lvl1pPr>
          </a:lstStyle>
          <a:p>
            <a:pPr/>
            <a:r>
              <a:t>Co powinno wzbudzić naszą czujność?</a:t>
            </a:r>
          </a:p>
        </p:txBody>
      </p:sp>
      <p:sp>
        <p:nvSpPr>
          <p:cNvPr id="664" name="Wyjątkowość sytuacji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Wyjątkowość sytuacji</a:t>
            </a:r>
          </a:p>
          <a:p>
            <a:pPr/>
            <a:r>
              <a:t>Angażowanie emocji</a:t>
            </a:r>
          </a:p>
          <a:p>
            <a:pPr/>
            <a:r>
              <a:t>Presja czasu</a:t>
            </a:r>
          </a:p>
          <a:p>
            <a:pPr/>
            <a:r>
              <a:t>Nietypowe zachowanie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Oszustwa w korespondencji mediator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76909">
              <a:defRPr sz="9184"/>
            </a:lvl1pPr>
          </a:lstStyle>
          <a:p>
            <a:pPr/>
            <a:r>
              <a:t>Oszustwa w korespondencji mediatora</a:t>
            </a:r>
          </a:p>
        </p:txBody>
      </p:sp>
      <p:sp>
        <p:nvSpPr>
          <p:cNvPr id="667" name="Przykłady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Przykłady:</a:t>
            </a:r>
          </a:p>
          <a:p>
            <a:pPr/>
            <a:r>
              <a:t>Pilna zmiana numeru rachunku bankowego w ugodzie</a:t>
            </a:r>
          </a:p>
          <a:p>
            <a:pPr/>
            <a:r>
              <a:t>Zmiana daty spotkań z dziećmi</a:t>
            </a:r>
          </a:p>
          <a:p>
            <a:pPr/>
            <a:r>
              <a:t>Załącznik od klienta, który nie korzysta z komputera- zainfekowanie urządzenia, zaszyfrowanie</a:t>
            </a:r>
          </a:p>
          <a:p>
            <a:pPr/>
            <a:r>
              <a:t>Fałszywe informacje, które mają przekonać mediatora.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Socjotechnik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Socjotechnika</a:t>
            </a:r>
          </a:p>
        </p:txBody>
      </p:sp>
      <p:pic>
        <p:nvPicPr>
          <p:cNvPr id="670" name="Screenshot 2026-03-26 at 08.32.54.png" descr="Screenshot 2026-03-26 at 08.32.5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17633" y="5026771"/>
            <a:ext cx="18512438" cy="5294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Przykład fałszywej ww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Przykład fałszywej www</a:t>
            </a:r>
          </a:p>
        </p:txBody>
      </p:sp>
      <p:sp>
        <p:nvSpPr>
          <p:cNvPr id="673" name="https://twojabankPOLSKA.pl/pozostałe/czesci/adresu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https://twojabankPOLSKA.pl/pozostałe/czesci/adresu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Screenshot 2026-03-26 at 08.35.04.png" descr="Screenshot 2026-03-26 at 08.35.0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55534" y="599588"/>
            <a:ext cx="15991390" cy="125168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Screenshot 2026-03-26 at 08.35.59.png" descr="Screenshot 2026-03-26 at 08.35.5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90695" y="896968"/>
            <a:ext cx="16472867" cy="119220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Screenshot 2026-03-26 at 08.36.31.png" descr="Screenshot 2026-03-26 at 08.36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69796" y="-764915"/>
            <a:ext cx="18624698" cy="129822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Socjotechnik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Socjotechnika</a:t>
            </a:r>
          </a:p>
        </p:txBody>
      </p:sp>
      <p:sp>
        <p:nvSpPr>
          <p:cNvPr id="682" name="Wybierz z klawiatury (z palca) numer telefonu osoby, która do Ciebie dzwoniła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Wybierz z klawiatury (z palca) numer telefonu osoby, która do Ciebie dzwoniła. </a:t>
            </a:r>
          </a:p>
          <a:p>
            <a:pPr/>
            <a:r>
              <a:t>Wyloguj się ze strony, zamknij przeglądarkę. Otwórz ponownie.</a:t>
            </a:r>
          </a:p>
          <a:p>
            <a:pPr/>
            <a:r>
              <a:t>Zmieniaj hasła regularnie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Cyberata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Cyberatak</a:t>
            </a:r>
          </a:p>
        </p:txBody>
      </p:sp>
      <p:sp>
        <p:nvSpPr>
          <p:cNvPr id="685" name="Odłączamy komputer od sieci!…"/>
          <p:cNvSpPr txBox="1"/>
          <p:nvPr>
            <p:ph type="body" idx="1"/>
          </p:nvPr>
        </p:nvSpPr>
        <p:spPr>
          <a:xfrm>
            <a:off x="1689100" y="3098799"/>
            <a:ext cx="21005800" cy="9296401"/>
          </a:xfrm>
          <a:prstGeom prst="rect">
            <a:avLst/>
          </a:prstGeom>
        </p:spPr>
        <p:txBody>
          <a:bodyPr/>
          <a:lstStyle/>
          <a:p>
            <a:pPr marL="533400" indent="-533400" defTabSz="693419">
              <a:spcBef>
                <a:spcPts val="4900"/>
              </a:spcBef>
              <a:defRPr sz="4032"/>
            </a:pPr>
            <a:r>
              <a:t>Odłączamy komputer od sieci!</a:t>
            </a:r>
          </a:p>
          <a:p>
            <a:pPr marL="533400" indent="-533400" defTabSz="693419">
              <a:spcBef>
                <a:spcPts val="4900"/>
              </a:spcBef>
              <a:defRPr sz="4032"/>
            </a:pPr>
            <a:r>
              <a:t>Dzwonimy po informatyka!</a:t>
            </a:r>
          </a:p>
          <a:p>
            <a:pPr marL="533400" indent="-533400" defTabSz="693419">
              <a:spcBef>
                <a:spcPts val="4900"/>
              </a:spcBef>
              <a:defRPr sz="4032"/>
            </a:pPr>
            <a:r>
              <a:t>Zrób screeny i zdjęcia i jeśli możesz podpisz podpisem elektronicznym (data)</a:t>
            </a:r>
          </a:p>
          <a:p>
            <a:pPr marL="533400" indent="-533400" defTabSz="693419">
              <a:spcBef>
                <a:spcPts val="4900"/>
              </a:spcBef>
              <a:defRPr sz="4032"/>
            </a:pPr>
            <a:r>
              <a:t>Prowadzimy analizę  pod kątem RODO w celu dokonania  zgłoszenia do UODO w </a:t>
            </a:r>
          </a:p>
          <a:p>
            <a:pPr marL="533400" indent="-533400" defTabSz="693419">
              <a:spcBef>
                <a:spcPts val="4900"/>
              </a:spcBef>
              <a:defRPr sz="4032"/>
            </a:pPr>
            <a:r>
              <a:t>Zgłoś do CSIRT Polska przez </a:t>
            </a:r>
            <a:r>
              <a:rPr u="sng">
                <a:hlinkClick r:id="rId2" invalidUrl="" action="" tgtFrame="" tooltip="" history="1" highlightClick="0" endSnd="0"/>
              </a:rPr>
              <a:t>portal.gov.pl</a:t>
            </a:r>
          </a:p>
          <a:p>
            <a:pPr marL="533400" indent="-533400" defTabSz="693419">
              <a:spcBef>
                <a:spcPts val="4900"/>
              </a:spcBef>
              <a:defRPr sz="4032"/>
            </a:pPr>
            <a:r>
              <a:t>Zadzwoń lub wyślij sms z linkiem na tel.: 8080 do NASK - Państwowy Instytut Badawczy.</a:t>
            </a:r>
          </a:p>
          <a:p>
            <a:pPr marL="533400" indent="-533400" defTabSz="693419">
              <a:spcBef>
                <a:spcPts val="4900"/>
              </a:spcBef>
              <a:defRPr sz="4032"/>
            </a:pPr>
            <a:r>
              <a:t>Zgłoś na policję:  </a:t>
            </a:r>
            <a:r>
              <a:rPr u="sng">
                <a:hlinkClick r:id="rId3" invalidUrl="" action="" tgtFrame="" tooltip="" history="1" highlightClick="0" endSnd="0"/>
              </a:rPr>
              <a:t>https://cbzc.policja.gov.pl/bzc/zglos-cyberprzestepstwo/464,Zglos-cyberoszustwo.html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Freeform 2"/>
          <p:cNvSpPr/>
          <p:nvPr/>
        </p:nvSpPr>
        <p:spPr>
          <a:xfrm>
            <a:off x="23243483" y="1431510"/>
            <a:ext cx="3084270" cy="30842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0" name="Freeform 3"/>
          <p:cNvSpPr/>
          <p:nvPr/>
        </p:nvSpPr>
        <p:spPr>
          <a:xfrm>
            <a:off x="-1301739" y="11815105"/>
            <a:ext cx="3449396" cy="344939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1" name="Freeform 4"/>
          <p:cNvSpPr/>
          <p:nvPr/>
        </p:nvSpPr>
        <p:spPr>
          <a:xfrm>
            <a:off x="19055960" y="897619"/>
            <a:ext cx="1561831" cy="156183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2" name="Freeform 5"/>
          <p:cNvSpPr/>
          <p:nvPr/>
        </p:nvSpPr>
        <p:spPr>
          <a:xfrm>
            <a:off x="19580226" y="11446805"/>
            <a:ext cx="5580318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3" name="Freeform 7"/>
          <p:cNvSpPr/>
          <p:nvPr/>
        </p:nvSpPr>
        <p:spPr>
          <a:xfrm>
            <a:off x="-1" y="-2"/>
            <a:ext cx="24383998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4" name="Freeform 9"/>
          <p:cNvSpPr/>
          <p:nvPr/>
        </p:nvSpPr>
        <p:spPr>
          <a:xfrm>
            <a:off x="-2445307" y="8794906"/>
            <a:ext cx="5736532" cy="646270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5" name="TextBox 12"/>
          <p:cNvSpPr txBox="1"/>
          <p:nvPr/>
        </p:nvSpPr>
        <p:spPr>
          <a:xfrm>
            <a:off x="2321278" y="1189989"/>
            <a:ext cx="22350841" cy="1793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27" sz="127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Poufność mediacji </a:t>
            </a:r>
          </a:p>
        </p:txBody>
      </p:sp>
      <p:sp>
        <p:nvSpPr>
          <p:cNvPr id="336" name="Freeform 17"/>
          <p:cNvSpPr/>
          <p:nvPr/>
        </p:nvSpPr>
        <p:spPr>
          <a:xfrm>
            <a:off x="122398" y="5943934"/>
            <a:ext cx="1035162" cy="103516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7" name="Art.  96j. [Wyłączenie jawności mediacji] KPA…"/>
          <p:cNvSpPr txBox="1"/>
          <p:nvPr/>
        </p:nvSpPr>
        <p:spPr>
          <a:xfrm>
            <a:off x="2336911" y="3889304"/>
            <a:ext cx="19710178" cy="8302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4400"/>
            </a:pPr>
            <a:r>
              <a:t>Art.  96j. [Wyłączenie jawności mediacji] KPA</a:t>
            </a:r>
          </a:p>
          <a:p>
            <a:pPr algn="just">
              <a:defRPr sz="4400"/>
            </a:pPr>
            <a:r>
              <a:t>§  1. </a:t>
            </a:r>
            <a:r>
              <a:rPr b="1"/>
              <a:t>Mediacja nie jest jawna</a:t>
            </a:r>
            <a:r>
              <a:t>.</a:t>
            </a:r>
          </a:p>
          <a:p>
            <a:pPr algn="just">
              <a:defRPr sz="4400"/>
            </a:pPr>
            <a:r>
              <a:t>§  2. Mediator, uczestnicy mediacji i inne osoby biorące udział w mediacji są obowiązani zachować w tajemnicy wszelkie fakty, o których dowiedzieli się w związku z prowadzeniem mediacji, chyba że uczestnicy mediacji postanowią inaczej.</a:t>
            </a:r>
          </a:p>
          <a:p>
            <a:pPr algn="just">
              <a:defRPr sz="4400"/>
            </a:pPr>
            <a:r>
              <a:t>§  3. Propozycje ugodowe, ujawnione fakty lub oświadczenia złożone w toku mediacji nie mogą być wykorzystywane po jej zakończeniu, z wyjątkiem ustaleń zawartych w protokole z przebiegu mediacji.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Two adults wearing outfits with bold, solid colours — green, blue, pink and yellow" descr="Two adults wearing outfits with bold, solid colours — green, blue, pink and yellow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155" t="1878" r="207" b="1878"/>
          <a:stretch>
            <a:fillRect/>
          </a:stretch>
        </p:blipFill>
        <p:spPr>
          <a:xfrm>
            <a:off x="-1" y="-1"/>
            <a:ext cx="24384001" cy="13716003"/>
          </a:xfrm>
          <a:prstGeom prst="rect">
            <a:avLst/>
          </a:prstGeom>
        </p:spPr>
      </p:pic>
      <p:sp>
        <p:nvSpPr>
          <p:cNvPr id="688" name="Jaki model AI  do czego?"/>
          <p:cNvSpPr txBox="1"/>
          <p:nvPr>
            <p:ph type="title"/>
          </p:nvPr>
        </p:nvSpPr>
        <p:spPr>
          <a:xfrm>
            <a:off x="3705952" y="8166782"/>
            <a:ext cx="23135823" cy="5524503"/>
          </a:xfrm>
          <a:prstGeom prst="rect">
            <a:avLst/>
          </a:prstGeom>
        </p:spPr>
        <p:txBody>
          <a:bodyPr/>
          <a:lstStyle>
            <a:lvl1pPr defTabSz="502412">
              <a:defRPr spc="-258" sz="18920">
                <a:solidFill>
                  <a:srgbClr val="FFFB00"/>
                </a:solidFill>
              </a:defRPr>
            </a:lvl1pPr>
          </a:lstStyle>
          <a:p>
            <a:pPr/>
            <a:r>
              <a:t>Jaki model AI  do czego?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Screenshot 2026-03-23 at 17.33.40.png" descr="Screenshot 2026-03-23 at 17.33.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5979" y="1518560"/>
            <a:ext cx="12537353" cy="88655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91" name="Screenshot 2026-03-23 at 18.27.47.png" descr="Screenshot 2026-03-23 at 18.27.4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503943" y="1530883"/>
            <a:ext cx="10027822" cy="9825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Screenshot 2026-03-23 at 18.23.30.png" descr="Screenshot 2026-03-23 at 18.23.3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3417" y="568716"/>
            <a:ext cx="11457302" cy="12578568"/>
          </a:xfrm>
          <a:prstGeom prst="rect">
            <a:avLst/>
          </a:prstGeom>
          <a:ln w="12700">
            <a:miter lim="400000"/>
          </a:ln>
        </p:spPr>
      </p:pic>
      <p:sp>
        <p:nvSpPr>
          <p:cNvPr id="694" name="https://wedo.pl/blog/najlepsze-ai-w-2026-roku-ranking-10-narzedzi-ai/"/>
          <p:cNvSpPr txBox="1"/>
          <p:nvPr/>
        </p:nvSpPr>
        <p:spPr>
          <a:xfrm>
            <a:off x="14155325" y="12654236"/>
            <a:ext cx="813892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lnSpc>
                <a:spcPct val="80000"/>
              </a:lnSpc>
              <a:spcBef>
                <a:spcPts val="2400"/>
              </a:spcBef>
              <a:defRPr b="1" sz="20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/>
            <a:r>
              <a:t>https://wedo.pl/blog/najlepsze-ai-w-2026-roku-ranking-10-narzedzi-ai/</a:t>
            </a:r>
          </a:p>
        </p:txBody>
      </p:sp>
      <p:sp>
        <p:nvSpPr>
          <p:cNvPr id="695" name="Weryfikuj różne rankingi.…"/>
          <p:cNvSpPr txBox="1"/>
          <p:nvPr/>
        </p:nvSpPr>
        <p:spPr>
          <a:xfrm>
            <a:off x="12616454" y="2355849"/>
            <a:ext cx="11500969" cy="707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lnSpc>
                <a:spcPct val="80000"/>
              </a:lnSpc>
              <a:spcBef>
                <a:spcPts val="2400"/>
              </a:spcBef>
              <a:defRPr b="1" sz="4400">
                <a:solidFill>
                  <a:srgbClr val="FF7E79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Weryfikuj różne rankingi. </a:t>
            </a:r>
          </a:p>
          <a:p>
            <a:pPr defTabSz="584200">
              <a:lnSpc>
                <a:spcPct val="80000"/>
              </a:lnSpc>
              <a:spcBef>
                <a:spcPts val="2400"/>
              </a:spcBef>
              <a:defRPr b="1" sz="4400">
                <a:solidFill>
                  <a:srgbClr val="FF7E79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br/>
            <a:r>
              <a:t>Testuj, sprawdzaj na sprzęcie firmowym po </a:t>
            </a:r>
            <a:br/>
            <a:r>
              <a:t>zgodzie od IT i IODO.</a:t>
            </a:r>
          </a:p>
          <a:p>
            <a:pPr defTabSz="584200">
              <a:lnSpc>
                <a:spcPct val="80000"/>
              </a:lnSpc>
              <a:spcBef>
                <a:spcPts val="2400"/>
              </a:spcBef>
              <a:defRPr b="1" sz="4400">
                <a:solidFill>
                  <a:srgbClr val="FF7E79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</a:p>
          <a:p>
            <a:pPr defTabSz="584200">
              <a:lnSpc>
                <a:spcPct val="80000"/>
              </a:lnSpc>
              <a:spcBef>
                <a:spcPts val="2400"/>
              </a:spcBef>
              <a:defRPr b="1" sz="4400">
                <a:solidFill>
                  <a:srgbClr val="FF7E79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t>Na sprzęcie prywatnym zastanów się do </a:t>
            </a:r>
            <a:br/>
            <a:r>
              <a:t>czegochcesz używać AI. </a:t>
            </a:r>
            <a:br/>
            <a:r>
              <a:t>Zdecyduj o benefitach wersji płatnej. </a:t>
            </a:r>
            <a:br/>
            <a:br/>
            <a:r>
              <a:t>Użyj innego AI do sprawdzenia regulaminów </a:t>
            </a:r>
            <a:br/>
            <a:r>
              <a:t>tego AI.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Screenshot 2026-03-23 at 19.22.50.png" descr="Screenshot 2026-03-23 at 19.22.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3732" y="1815037"/>
            <a:ext cx="24631464" cy="10944075"/>
          </a:xfrm>
          <a:prstGeom prst="rect">
            <a:avLst/>
          </a:prstGeom>
          <a:ln w="12700">
            <a:miter lim="400000"/>
          </a:ln>
        </p:spPr>
      </p:pic>
      <p:sp>
        <p:nvSpPr>
          <p:cNvPr id="698" name="Na jakie dane uważać?"/>
          <p:cNvSpPr txBox="1"/>
          <p:nvPr>
            <p:ph type="title"/>
          </p:nvPr>
        </p:nvSpPr>
        <p:spPr>
          <a:xfrm>
            <a:off x="574486" y="390282"/>
            <a:ext cx="21945602" cy="2298701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Na jakie dane uważać?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Prompt to instrukcja lub pytanie, które służy do komunikacji z maszyną.…"/>
          <p:cNvSpPr txBox="1"/>
          <p:nvPr>
            <p:ph type="body" idx="1"/>
          </p:nvPr>
        </p:nvSpPr>
        <p:spPr>
          <a:xfrm>
            <a:off x="870488" y="2921635"/>
            <a:ext cx="22643024" cy="6851609"/>
          </a:xfrm>
          <a:prstGeom prst="rect">
            <a:avLst/>
          </a:prstGeom>
        </p:spPr>
        <p:txBody>
          <a:bodyPr/>
          <a:lstStyle/>
          <a:p>
            <a:pPr defTabSz="323879">
              <a:defRPr sz="7744"/>
            </a:pPr>
            <a:r>
              <a:t>Prompt to instrukcja lub pytanie, które służy do komunikacji z maszyną. </a:t>
            </a:r>
          </a:p>
          <a:p>
            <a:pPr defTabSz="323879">
              <a:defRPr sz="7744"/>
            </a:pPr>
          </a:p>
          <a:p>
            <a:pPr defTabSz="323879">
              <a:defRPr sz="7744"/>
            </a:pPr>
            <a:r>
              <a:t>Na jego bazie model językowy dobiera słowa na podstawie prawdopodobieństwa, czyli de facto zgaduje, na czym może zależeć jego użytkownikowi.</a:t>
            </a:r>
          </a:p>
        </p:txBody>
      </p:sp>
      <p:sp>
        <p:nvSpPr>
          <p:cNvPr id="701" name="PROMPT"/>
          <p:cNvSpPr txBox="1"/>
          <p:nvPr/>
        </p:nvSpPr>
        <p:spPr>
          <a:xfrm>
            <a:off x="5322027" y="625392"/>
            <a:ext cx="13739946" cy="215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584200">
              <a:lnSpc>
                <a:spcPct val="80000"/>
              </a:lnSpc>
              <a:spcBef>
                <a:spcPts val="2400"/>
              </a:spcBef>
              <a:defRPr b="1" sz="135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/>
            <a:r>
              <a:t>PROMPT</a:t>
            </a:r>
          </a:p>
        </p:txBody>
      </p:sp>
      <p:sp>
        <p:nvSpPr>
          <p:cNvPr id="702" name="Nudny prompt = nudne treści"/>
          <p:cNvSpPr txBox="1"/>
          <p:nvPr/>
        </p:nvSpPr>
        <p:spPr>
          <a:xfrm>
            <a:off x="53707" y="8776017"/>
            <a:ext cx="22964852" cy="581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584200">
              <a:lnSpc>
                <a:spcPct val="80000"/>
              </a:lnSpc>
              <a:spcBef>
                <a:spcPts val="0"/>
              </a:spcBef>
              <a:defRPr cap="all" sz="18300">
                <a:solidFill>
                  <a:srgbClr val="0096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pPr/>
            <a:r>
              <a:t>Nudny prompt = nudne treści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Rola + ZADANIE + KONTEKST + FORMAT…"/>
          <p:cNvSpPr txBox="1"/>
          <p:nvPr>
            <p:ph type="body" idx="1"/>
          </p:nvPr>
        </p:nvSpPr>
        <p:spPr>
          <a:xfrm>
            <a:off x="1219200" y="4641801"/>
            <a:ext cx="21945600" cy="7632498"/>
          </a:xfrm>
          <a:prstGeom prst="rect">
            <a:avLst/>
          </a:prstGeom>
        </p:spPr>
        <p:txBody>
          <a:bodyPr/>
          <a:lstStyle/>
          <a:p>
            <a:pPr defTabSz="369213">
              <a:defRPr sz="11534">
                <a:solidFill>
                  <a:srgbClr val="D6D6D6"/>
                </a:solidFill>
              </a:defRPr>
            </a:pPr>
            <a:r>
              <a:t>Rola + ZADANIE + KONTEKST + FORMAT</a:t>
            </a:r>
          </a:p>
          <a:p>
            <a:pPr defTabSz="369213">
              <a:defRPr sz="11534"/>
            </a:pPr>
          </a:p>
          <a:p>
            <a:pPr defTabSz="369213">
              <a:defRPr sz="11534"/>
            </a:pPr>
            <a:r>
              <a:t>Kontekst + ROLA+ ZADAnie+ FORMAT+ INTENCJA+ JAKOŚĆ</a:t>
            </a:r>
          </a:p>
        </p:txBody>
      </p:sp>
      <p:sp>
        <p:nvSpPr>
          <p:cNvPr id="705" name="PROMPT"/>
          <p:cNvSpPr txBox="1"/>
          <p:nvPr/>
        </p:nvSpPr>
        <p:spPr>
          <a:xfrm>
            <a:off x="6269585" y="1454311"/>
            <a:ext cx="13739946" cy="215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584200">
              <a:lnSpc>
                <a:spcPct val="80000"/>
              </a:lnSpc>
              <a:spcBef>
                <a:spcPts val="2400"/>
              </a:spcBef>
              <a:defRPr b="1" sz="135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/>
            <a:r>
              <a:t>PROMPT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Jedna sprawa/ wątek naraz.…"/>
          <p:cNvSpPr txBox="1"/>
          <p:nvPr>
            <p:ph type="body" idx="1"/>
          </p:nvPr>
        </p:nvSpPr>
        <p:spPr>
          <a:xfrm>
            <a:off x="1219200" y="3733800"/>
            <a:ext cx="17882320" cy="8763000"/>
          </a:xfrm>
          <a:prstGeom prst="rect">
            <a:avLst/>
          </a:prstGeom>
        </p:spPr>
        <p:txBody>
          <a:bodyPr/>
          <a:lstStyle/>
          <a:p>
            <a:pPr/>
            <a:r>
              <a:t>Jedna sprawa/ wątek naraz.</a:t>
            </a:r>
          </a:p>
          <a:p>
            <a:pPr/>
            <a:r>
              <a:t>Jasno określony cel prompta.</a:t>
            </a:r>
          </a:p>
          <a:p>
            <a:pPr/>
            <a:r>
              <a:t>Bez niedopowiedzianych założeń.</a:t>
            </a:r>
          </a:p>
          <a:p>
            <a:pPr/>
            <a:r>
              <a:t>Bez pytań wielowątkowych.</a:t>
            </a:r>
          </a:p>
          <a:p>
            <a:pPr/>
            <a:r>
              <a:t>Można zadawać pytania z innej roli np. klienta.</a:t>
            </a:r>
          </a:p>
          <a:p>
            <a:pPr/>
            <a:r>
              <a:t>Do wersji bezpłatnych nie załączać całych dokumentów.</a:t>
            </a:r>
          </a:p>
          <a:p>
            <a:pPr/>
            <a:r>
              <a:t>Unikać wpisywania nazw, dokładnych kwot.</a:t>
            </a:r>
          </a:p>
          <a:p>
            <a:pPr/>
            <a:r>
              <a:t>Unikać podawania konkretnych lokalizacji, warto zmieniać region.</a:t>
            </a:r>
          </a:p>
          <a:p>
            <a:pPr/>
            <a:r>
              <a:t>Wyłączyć w AI geolokalizację. Podobnie w telefonie i na komputerze.</a:t>
            </a:r>
          </a:p>
          <a:p>
            <a:pPr/>
            <a:r>
              <a:t>Wybieramy, jakimi informacjami chcemy się dzielić. </a:t>
            </a:r>
          </a:p>
        </p:txBody>
      </p:sp>
      <p:sp>
        <p:nvSpPr>
          <p:cNvPr id="708" name="PROMP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PROMPT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Title 1"/>
          <p:cNvSpPr txBox="1"/>
          <p:nvPr>
            <p:ph type="title"/>
          </p:nvPr>
        </p:nvSpPr>
        <p:spPr>
          <a:xfrm>
            <a:off x="3742660" y="-3"/>
            <a:ext cx="19319360" cy="4937768"/>
          </a:xfrm>
          <a:prstGeom prst="rect">
            <a:avLst/>
          </a:prstGeom>
        </p:spPr>
        <p:txBody>
          <a:bodyPr/>
          <a:lstStyle/>
          <a:p>
            <a:pPr/>
            <a:r>
              <a:t>Ćwiczenie – uzpełnij ankietę</a:t>
            </a:r>
          </a:p>
        </p:txBody>
      </p:sp>
      <p:grpSp>
        <p:nvGrpSpPr>
          <p:cNvPr id="742" name="Content Placeholder 2"/>
          <p:cNvGrpSpPr/>
          <p:nvPr/>
        </p:nvGrpSpPr>
        <p:grpSpPr>
          <a:xfrm>
            <a:off x="1326306" y="4566579"/>
            <a:ext cx="21731389" cy="6625993"/>
            <a:chOff x="-1" y="-2"/>
            <a:chExt cx="21731387" cy="6625991"/>
          </a:xfrm>
        </p:grpSpPr>
        <p:sp>
          <p:nvSpPr>
            <p:cNvPr id="711" name="Line"/>
            <p:cNvSpPr/>
            <p:nvPr/>
          </p:nvSpPr>
          <p:spPr>
            <a:xfrm>
              <a:off x="4629957" y="1390069"/>
              <a:ext cx="1004521" cy="3"/>
            </a:xfrm>
            <a:prstGeom prst="line">
              <a:avLst/>
            </a:prstGeom>
            <a:noFill/>
            <a:ln w="12700" cap="flat">
              <a:solidFill>
                <a:srgbClr val="4472C4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grpSp>
          <p:nvGrpSpPr>
            <p:cNvPr id="714" name="Group"/>
            <p:cNvGrpSpPr/>
            <p:nvPr/>
          </p:nvGrpSpPr>
          <p:grpSpPr>
            <a:xfrm>
              <a:off x="-2" y="-3"/>
              <a:ext cx="4633561" cy="2780140"/>
              <a:chOff x="0" y="-1"/>
              <a:chExt cx="4633559" cy="2780138"/>
            </a:xfrm>
          </p:grpSpPr>
          <p:sp>
            <p:nvSpPr>
              <p:cNvPr id="712" name="Rectangle"/>
              <p:cNvSpPr/>
              <p:nvPr/>
            </p:nvSpPr>
            <p:spPr>
              <a:xfrm>
                <a:off x="-1" y="-2"/>
                <a:ext cx="4633560" cy="2780139"/>
              </a:xfrm>
              <a:prstGeom prst="rect">
                <a:avLst/>
              </a:prstGeom>
              <a:solidFill>
                <a:srgbClr val="4472C4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2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713" name="1. Co z tego czego się nauczyłaś/eś podczas zajęć możesz wykorzystać w pracy na codzień?"/>
              <p:cNvSpPr txBox="1"/>
              <p:nvPr/>
            </p:nvSpPr>
            <p:spPr>
              <a:xfrm>
                <a:off x="-1" y="50736"/>
                <a:ext cx="4633560" cy="26786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7048" tIns="227048" rIns="227048" bIns="227048" numCol="1" anchor="ctr">
                <a:sp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1. Co z tego czego się nauczyłaś/eś podczas zajęć </a:t>
                </a:r>
                <a:r>
                  <a:rPr u="sng"/>
                  <a:t>możesz</a:t>
                </a:r>
                <a:r>
                  <a:t> wykorzystać w pracy na codzień?</a:t>
                </a:r>
              </a:p>
            </p:txBody>
          </p:sp>
        </p:grpSp>
        <p:sp>
          <p:nvSpPr>
            <p:cNvPr id="715" name="Line"/>
            <p:cNvSpPr/>
            <p:nvPr/>
          </p:nvSpPr>
          <p:spPr>
            <a:xfrm>
              <a:off x="10329233" y="1390069"/>
              <a:ext cx="1004521" cy="3"/>
            </a:xfrm>
            <a:prstGeom prst="line">
              <a:avLst/>
            </a:prstGeom>
            <a:noFill/>
            <a:ln w="12700" cap="flat">
              <a:solidFill>
                <a:srgbClr val="4472C4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grpSp>
          <p:nvGrpSpPr>
            <p:cNvPr id="718" name="Group"/>
            <p:cNvGrpSpPr/>
            <p:nvPr/>
          </p:nvGrpSpPr>
          <p:grpSpPr>
            <a:xfrm>
              <a:off x="5699275" y="-3"/>
              <a:ext cx="4633560" cy="2780140"/>
              <a:chOff x="0" y="-1"/>
              <a:chExt cx="4633559" cy="2780138"/>
            </a:xfrm>
          </p:grpSpPr>
          <p:sp>
            <p:nvSpPr>
              <p:cNvPr id="716" name="Rectangle"/>
              <p:cNvSpPr/>
              <p:nvPr/>
            </p:nvSpPr>
            <p:spPr>
              <a:xfrm>
                <a:off x="0" y="-2"/>
                <a:ext cx="4633560" cy="2780139"/>
              </a:xfrm>
              <a:prstGeom prst="rect">
                <a:avLst/>
              </a:prstGeom>
              <a:solidFill>
                <a:srgbClr val="4472C4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2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717" name="2. Co z tego czego się nauczyłaś/eś podczas tego szkolenia chcesz wykorzystać w swojej codziennej pracy?"/>
              <p:cNvSpPr txBox="1"/>
              <p:nvPr/>
            </p:nvSpPr>
            <p:spPr>
              <a:xfrm>
                <a:off x="0" y="50736"/>
                <a:ext cx="4633560" cy="26786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7048" tIns="227048" rIns="227048" bIns="227048" numCol="1" anchor="ctr">
                <a:sp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2. Co z tego czego się nauczyłaś/eś podczas tego szkolenia </a:t>
                </a:r>
                <a:r>
                  <a:rPr u="sng"/>
                  <a:t>chcesz </a:t>
                </a:r>
                <a:r>
                  <a:t>wykorzystać w swojej codziennej pracy? </a:t>
                </a:r>
              </a:p>
            </p:txBody>
          </p:sp>
        </p:grpSp>
        <p:sp>
          <p:nvSpPr>
            <p:cNvPr id="719" name="Line"/>
            <p:cNvSpPr/>
            <p:nvPr/>
          </p:nvSpPr>
          <p:spPr>
            <a:xfrm>
              <a:off x="16028506" y="1390069"/>
              <a:ext cx="1004521" cy="3"/>
            </a:xfrm>
            <a:prstGeom prst="line">
              <a:avLst/>
            </a:prstGeom>
            <a:noFill/>
            <a:ln w="12700" cap="flat">
              <a:solidFill>
                <a:srgbClr val="4472C4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grpSp>
          <p:nvGrpSpPr>
            <p:cNvPr id="722" name="Group"/>
            <p:cNvGrpSpPr/>
            <p:nvPr/>
          </p:nvGrpSpPr>
          <p:grpSpPr>
            <a:xfrm>
              <a:off x="11398549" y="-3"/>
              <a:ext cx="4633561" cy="2780140"/>
              <a:chOff x="0" y="-1"/>
              <a:chExt cx="4633559" cy="2780138"/>
            </a:xfrm>
          </p:grpSpPr>
          <p:sp>
            <p:nvSpPr>
              <p:cNvPr id="720" name="Rectangle"/>
              <p:cNvSpPr/>
              <p:nvPr/>
            </p:nvSpPr>
            <p:spPr>
              <a:xfrm>
                <a:off x="0" y="-2"/>
                <a:ext cx="4633560" cy="2780139"/>
              </a:xfrm>
              <a:prstGeom prst="rect">
                <a:avLst/>
              </a:prstGeom>
              <a:solidFill>
                <a:srgbClr val="4472C4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2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721" name="3. Co musisz wykorzystać z tej wiedzy w swojej codziennej pracy?"/>
              <p:cNvSpPr txBox="1"/>
              <p:nvPr/>
            </p:nvSpPr>
            <p:spPr>
              <a:xfrm>
                <a:off x="0" y="278106"/>
                <a:ext cx="4633560" cy="22239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7048" tIns="227048" rIns="227048" bIns="227048" numCol="1" anchor="ctr">
                <a:sp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3. Co </a:t>
                </a:r>
                <a:r>
                  <a:rPr u="sng"/>
                  <a:t>musisz </a:t>
                </a:r>
                <a:r>
                  <a:t>wykorzystać z tej wiedzy w swojej codziennej pracy? </a:t>
                </a:r>
              </a:p>
            </p:txBody>
          </p:sp>
        </p:grpSp>
        <p:sp>
          <p:nvSpPr>
            <p:cNvPr id="723" name="Line"/>
            <p:cNvSpPr/>
            <p:nvPr/>
          </p:nvSpPr>
          <p:spPr>
            <a:xfrm>
              <a:off x="2316778" y="2776535"/>
              <a:ext cx="17097828" cy="1004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1535"/>
                  </a:lnTo>
                  <a:lnTo>
                    <a:pt x="0" y="11535"/>
                  </a:lnTo>
                  <a:lnTo>
                    <a:pt x="0" y="21600"/>
                  </a:lnTo>
                </a:path>
              </a:pathLst>
            </a:custGeom>
            <a:noFill/>
            <a:ln w="12700" cap="flat">
              <a:solidFill>
                <a:srgbClr val="4472C4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ts val="2300"/>
                </a:spcBef>
                <a:defRPr sz="10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726" name="Group"/>
            <p:cNvGrpSpPr/>
            <p:nvPr/>
          </p:nvGrpSpPr>
          <p:grpSpPr>
            <a:xfrm>
              <a:off x="17097826" y="-3"/>
              <a:ext cx="4633561" cy="2780140"/>
              <a:chOff x="0" y="-1"/>
              <a:chExt cx="4633560" cy="2780138"/>
            </a:xfrm>
          </p:grpSpPr>
          <p:sp>
            <p:nvSpPr>
              <p:cNvPr id="724" name="Rectangle"/>
              <p:cNvSpPr/>
              <p:nvPr/>
            </p:nvSpPr>
            <p:spPr>
              <a:xfrm>
                <a:off x="0" y="-2"/>
                <a:ext cx="4633561" cy="2780139"/>
              </a:xfrm>
              <a:prstGeom prst="rect">
                <a:avLst/>
              </a:prstGeom>
              <a:solidFill>
                <a:srgbClr val="4472C4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2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725" name="4. Jak myślisz, co już potrafisz robić po tych zajęciach?"/>
              <p:cNvSpPr txBox="1"/>
              <p:nvPr/>
            </p:nvSpPr>
            <p:spPr>
              <a:xfrm>
                <a:off x="0" y="505476"/>
                <a:ext cx="4633561" cy="176918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7048" tIns="227048" rIns="227048" bIns="227048" numCol="1" anchor="ctr">
                <a:sp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4. Jak myślisz, co już </a:t>
                </a:r>
                <a:r>
                  <a:rPr u="sng"/>
                  <a:t>potrafisz </a:t>
                </a:r>
                <a:r>
                  <a:t>robić po tych zajęciach?</a:t>
                </a:r>
              </a:p>
            </p:txBody>
          </p:sp>
        </p:grpSp>
        <p:sp>
          <p:nvSpPr>
            <p:cNvPr id="727" name="Line"/>
            <p:cNvSpPr/>
            <p:nvPr/>
          </p:nvSpPr>
          <p:spPr>
            <a:xfrm>
              <a:off x="4629957" y="5235919"/>
              <a:ext cx="1004521" cy="3"/>
            </a:xfrm>
            <a:prstGeom prst="line">
              <a:avLst/>
            </a:prstGeom>
            <a:noFill/>
            <a:ln w="12700" cap="flat">
              <a:solidFill>
                <a:srgbClr val="4472C4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grpSp>
          <p:nvGrpSpPr>
            <p:cNvPr id="730" name="Group"/>
            <p:cNvGrpSpPr/>
            <p:nvPr/>
          </p:nvGrpSpPr>
          <p:grpSpPr>
            <a:xfrm>
              <a:off x="-2" y="3845851"/>
              <a:ext cx="4633561" cy="2780139"/>
              <a:chOff x="0" y="-1"/>
              <a:chExt cx="4633559" cy="2780138"/>
            </a:xfrm>
          </p:grpSpPr>
          <p:sp>
            <p:nvSpPr>
              <p:cNvPr id="728" name="Rectangle"/>
              <p:cNvSpPr/>
              <p:nvPr/>
            </p:nvSpPr>
            <p:spPr>
              <a:xfrm>
                <a:off x="-1" y="-2"/>
                <a:ext cx="4633560" cy="2780139"/>
              </a:xfrm>
              <a:prstGeom prst="rect">
                <a:avLst/>
              </a:prstGeom>
              <a:solidFill>
                <a:srgbClr val="4472C4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2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729" name="5. Jak myślisz, co Twoim zdaniem, już możesz robić dobrze po tych zajęciach?"/>
              <p:cNvSpPr txBox="1"/>
              <p:nvPr/>
            </p:nvSpPr>
            <p:spPr>
              <a:xfrm>
                <a:off x="-1" y="278106"/>
                <a:ext cx="4633560" cy="22239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7048" tIns="227048" rIns="227048" bIns="227048" numCol="1" anchor="ctr">
                <a:sp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5. Jak myślisz, co Twoim zdaniem, już </a:t>
                </a:r>
                <a:r>
                  <a:rPr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rPr>
                  <a:t>możesz </a:t>
                </a:r>
                <a:r>
                  <a:t>robić dobrze po tych zajęciach?</a:t>
                </a:r>
              </a:p>
            </p:txBody>
          </p:sp>
        </p:grpSp>
        <p:sp>
          <p:nvSpPr>
            <p:cNvPr id="731" name="Line"/>
            <p:cNvSpPr/>
            <p:nvPr/>
          </p:nvSpPr>
          <p:spPr>
            <a:xfrm>
              <a:off x="10329233" y="5235919"/>
              <a:ext cx="1004521" cy="3"/>
            </a:xfrm>
            <a:prstGeom prst="line">
              <a:avLst/>
            </a:prstGeom>
            <a:noFill/>
            <a:ln w="12700" cap="flat">
              <a:solidFill>
                <a:srgbClr val="4472C4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grpSp>
          <p:nvGrpSpPr>
            <p:cNvPr id="734" name="Group"/>
            <p:cNvGrpSpPr/>
            <p:nvPr/>
          </p:nvGrpSpPr>
          <p:grpSpPr>
            <a:xfrm>
              <a:off x="5699275" y="3845851"/>
              <a:ext cx="4633560" cy="2780139"/>
              <a:chOff x="0" y="-1"/>
              <a:chExt cx="4633559" cy="2780138"/>
            </a:xfrm>
          </p:grpSpPr>
          <p:sp>
            <p:nvSpPr>
              <p:cNvPr id="732" name="Rectangle"/>
              <p:cNvSpPr/>
              <p:nvPr/>
            </p:nvSpPr>
            <p:spPr>
              <a:xfrm>
                <a:off x="0" y="-2"/>
                <a:ext cx="4633560" cy="2780139"/>
              </a:xfrm>
              <a:prstGeom prst="rect">
                <a:avLst/>
              </a:prstGeom>
              <a:solidFill>
                <a:srgbClr val="4472C4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2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733" name="6. Co ta wiedza zmieniła już w Twojej pracy?"/>
              <p:cNvSpPr txBox="1"/>
              <p:nvPr/>
            </p:nvSpPr>
            <p:spPr>
              <a:xfrm>
                <a:off x="0" y="732846"/>
                <a:ext cx="4633560" cy="131444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7048" tIns="227048" rIns="227048" bIns="227048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/>
                <a:r>
                  <a:t>6. Co ta wiedza zmieniła już w Twojej pracy?</a:t>
                </a:r>
              </a:p>
            </p:txBody>
          </p:sp>
        </p:grpSp>
        <p:sp>
          <p:nvSpPr>
            <p:cNvPr id="735" name="Line"/>
            <p:cNvSpPr/>
            <p:nvPr/>
          </p:nvSpPr>
          <p:spPr>
            <a:xfrm>
              <a:off x="16028506" y="5235919"/>
              <a:ext cx="1004521" cy="3"/>
            </a:xfrm>
            <a:prstGeom prst="line">
              <a:avLst/>
            </a:prstGeom>
            <a:noFill/>
            <a:ln w="12700" cap="flat">
              <a:solidFill>
                <a:srgbClr val="4472C4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grpSp>
          <p:nvGrpSpPr>
            <p:cNvPr id="738" name="Group"/>
            <p:cNvGrpSpPr/>
            <p:nvPr/>
          </p:nvGrpSpPr>
          <p:grpSpPr>
            <a:xfrm>
              <a:off x="11398549" y="3845851"/>
              <a:ext cx="4633561" cy="2780139"/>
              <a:chOff x="0" y="-1"/>
              <a:chExt cx="4633559" cy="2780138"/>
            </a:xfrm>
          </p:grpSpPr>
          <p:sp>
            <p:nvSpPr>
              <p:cNvPr id="736" name="Rectangle"/>
              <p:cNvSpPr/>
              <p:nvPr/>
            </p:nvSpPr>
            <p:spPr>
              <a:xfrm>
                <a:off x="0" y="-2"/>
                <a:ext cx="4633560" cy="2780139"/>
              </a:xfrm>
              <a:prstGeom prst="rect">
                <a:avLst/>
              </a:prstGeom>
              <a:solidFill>
                <a:srgbClr val="4472C4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2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737" name="7. Co już robisz inaczej?"/>
              <p:cNvSpPr txBox="1"/>
              <p:nvPr/>
            </p:nvSpPr>
            <p:spPr>
              <a:xfrm>
                <a:off x="0" y="960215"/>
                <a:ext cx="4633560" cy="8597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7048" tIns="227048" rIns="227048" bIns="227048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/>
                <a:r>
                  <a:t>7. Co już robisz inaczej?</a:t>
                </a:r>
              </a:p>
            </p:txBody>
          </p:sp>
        </p:grpSp>
        <p:grpSp>
          <p:nvGrpSpPr>
            <p:cNvPr id="741" name="Group"/>
            <p:cNvGrpSpPr/>
            <p:nvPr/>
          </p:nvGrpSpPr>
          <p:grpSpPr>
            <a:xfrm>
              <a:off x="17097826" y="3845851"/>
              <a:ext cx="4633561" cy="2780139"/>
              <a:chOff x="0" y="-1"/>
              <a:chExt cx="4633560" cy="2780138"/>
            </a:xfrm>
          </p:grpSpPr>
          <p:sp>
            <p:nvSpPr>
              <p:cNvPr id="739" name="Rectangle"/>
              <p:cNvSpPr/>
              <p:nvPr/>
            </p:nvSpPr>
            <p:spPr>
              <a:xfrm>
                <a:off x="0" y="-2"/>
                <a:ext cx="4633561" cy="2780139"/>
              </a:xfrm>
              <a:prstGeom prst="rect">
                <a:avLst/>
              </a:prstGeom>
              <a:solidFill>
                <a:srgbClr val="4472C4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ts val="2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740" name="8. Po czym poznasz za tydzień, miesiąc rok, co będzie dla Ciebie szczególnie użyteczne?"/>
              <p:cNvSpPr txBox="1"/>
              <p:nvPr/>
            </p:nvSpPr>
            <p:spPr>
              <a:xfrm>
                <a:off x="0" y="278106"/>
                <a:ext cx="4633561" cy="22239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27048" tIns="227048" rIns="227048" bIns="227048" numCol="1" anchor="ctr">
                <a:spAutoFit/>
              </a:bodyPr>
              <a:lstStyle>
                <a:lvl1pPr algn="ctr" defTabSz="1422400">
                  <a:lnSpc>
                    <a:spcPct val="90000"/>
                  </a:lnSpc>
                  <a:spcBef>
                    <a:spcPts val="1300"/>
                  </a:spcBef>
                  <a:defRPr b="1" sz="3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/>
                <a:r>
                  <a:t>8. Po czym poznasz za tydzień, miesiąc rok, co będzie dla Ciebie szczególnie użyteczne?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400" y="407561"/>
            <a:ext cx="18252832" cy="131889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Beata M. Witkowska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Beata M. Witkowska</a:t>
            </a:r>
          </a:p>
        </p:txBody>
      </p:sp>
      <p:sp>
        <p:nvSpPr>
          <p:cNvPr id="747" name="Tel.: 534771007 @: beata.m.witkowska@gmail.com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759459">
              <a:defRPr sz="4968"/>
            </a:pPr>
            <a:r>
              <a:t>Tel.: 534771007</a:t>
            </a:r>
            <a:br/>
            <a:r>
              <a:t>@: </a:t>
            </a:r>
            <a:r>
              <a:rPr u="sng">
                <a:hlinkClick r:id="rId2" invalidUrl="" action="" tgtFrame="" tooltip="" history="1" highlightClick="0" endSnd="0"/>
              </a:rPr>
              <a:t>beata.m.witkowska@gmail.com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